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95" r:id="rId4"/>
    <p:sldId id="399" r:id="rId5"/>
    <p:sldId id="267" r:id="rId6"/>
    <p:sldId id="282" r:id="rId7"/>
    <p:sldId id="279" r:id="rId8"/>
    <p:sldId id="400" r:id="rId9"/>
    <p:sldId id="274" r:id="rId10"/>
    <p:sldId id="280" r:id="rId11"/>
    <p:sldId id="402" r:id="rId12"/>
    <p:sldId id="401" r:id="rId13"/>
    <p:sldId id="398" r:id="rId14"/>
    <p:sldId id="273" r:id="rId15"/>
    <p:sldId id="275" r:id="rId16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061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9B5EF-5257-47FD-960D-2F9AD03FC1CE}" type="datetimeFigureOut">
              <a:rPr lang="en-NZ" smtClean="0"/>
              <a:t>1/07/2022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E713C-BB23-4D56-BFB9-29AB6123D9D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45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ac.govt.nz/about/2016/factor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3000"/>
              </a:spcBef>
              <a:buFont typeface="Calibri" panose="020F0502020204030204" pitchFamily="34" charset="0"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Our Vision </a:t>
            </a:r>
          </a:p>
          <a:p>
            <a:pPr>
              <a:spcBef>
                <a:spcPts val="3000"/>
              </a:spcBef>
              <a:buFont typeface="Calibri" panose="020F050202020403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New Zealanders know how to keep their lungs healthy and they investigate symptoms of lung disease earlier.</a:t>
            </a:r>
            <a:endParaRPr lang="en-NZ" altLang="en-US" dirty="0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Our Mission</a:t>
            </a:r>
            <a:endParaRPr lang="en-NZ" altLang="en-US" sz="1400" dirty="0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To increase survival for lung cancer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Our Goals    </a:t>
            </a:r>
            <a:endParaRPr lang="en-NZ" altLang="en-US" b="1" dirty="0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GB" altLang="en-US" dirty="0">
                <a:latin typeface="Arial" panose="020B0604020202020204" pitchFamily="34" charset="0"/>
              </a:rPr>
              <a:t>Promote Lung Health 			</a:t>
            </a:r>
          </a:p>
          <a:p>
            <a:pPr>
              <a:buFont typeface="Calibri" panose="020F0502020204030204" pitchFamily="34" charset="0"/>
              <a:buNone/>
            </a:pPr>
            <a:r>
              <a:rPr lang="en-GB" altLang="en-US" dirty="0">
                <a:latin typeface="Arial" panose="020B0604020202020204" pitchFamily="34" charset="0"/>
              </a:rPr>
              <a:t>Promote Early Diagnosis of Lung Disease (Lung Cancer)</a:t>
            </a:r>
          </a:p>
          <a:p>
            <a:pPr>
              <a:buFont typeface="Calibri" panose="020F0502020204030204" pitchFamily="34" charset="0"/>
              <a:buNone/>
            </a:pPr>
            <a:r>
              <a:rPr lang="en-GB" altLang="en-US" dirty="0">
                <a:latin typeface="Arial" panose="020B0604020202020204" pitchFamily="34" charset="0"/>
              </a:rPr>
              <a:t>Reduce Lung Cancer Deaths (Long term goal)</a:t>
            </a:r>
            <a:endParaRPr lang="en-GB" altLang="en-US" b="1" dirty="0">
              <a:latin typeface="Arial" panose="020B0604020202020204" pitchFamily="34" charset="0"/>
            </a:endParaRPr>
          </a:p>
          <a:p>
            <a:endParaRPr lang="en-NZ" altLang="en-US" b="1" dirty="0">
              <a:latin typeface="Arial" panose="020B0604020202020204" pitchFamily="34" charset="0"/>
            </a:endParaRPr>
          </a:p>
          <a:p>
            <a:r>
              <a:rPr lang="en-NZ" altLang="en-US" b="1" dirty="0">
                <a:latin typeface="Arial" panose="020B0604020202020204" pitchFamily="34" charset="0"/>
              </a:rPr>
              <a:t>NB: These goals are also advocacy priorities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A731FB-AFB8-4E84-8BAB-E7C5D0871C6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944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3000"/>
              </a:spcBef>
              <a:buFont typeface="Calibri" panose="020F0502020204030204" pitchFamily="34" charset="0"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Our Vision </a:t>
            </a:r>
          </a:p>
          <a:p>
            <a:pPr>
              <a:spcBef>
                <a:spcPts val="3000"/>
              </a:spcBef>
              <a:buFont typeface="Calibri" panose="020F050202020403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New Zealanders know how to keep their lungs healthy and they investigate symptoms of lung disease earlier.</a:t>
            </a:r>
            <a:endParaRPr lang="en-NZ" altLang="en-US" dirty="0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Our Mission</a:t>
            </a:r>
            <a:endParaRPr lang="en-NZ" altLang="en-US" sz="1400" dirty="0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To increase survival for lung cancer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Our Goals    </a:t>
            </a:r>
            <a:endParaRPr lang="en-NZ" altLang="en-US" b="1" dirty="0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GB" altLang="en-US" dirty="0">
                <a:latin typeface="Arial" panose="020B0604020202020204" pitchFamily="34" charset="0"/>
              </a:rPr>
              <a:t>Promote Lung Health 			</a:t>
            </a:r>
          </a:p>
          <a:p>
            <a:pPr>
              <a:buFont typeface="Calibri" panose="020F0502020204030204" pitchFamily="34" charset="0"/>
              <a:buNone/>
            </a:pPr>
            <a:r>
              <a:rPr lang="en-GB" altLang="en-US" dirty="0">
                <a:latin typeface="Arial" panose="020B0604020202020204" pitchFamily="34" charset="0"/>
              </a:rPr>
              <a:t>Promote Early Diagnosis of Lung Disease (Lung Cancer)</a:t>
            </a:r>
          </a:p>
          <a:p>
            <a:pPr>
              <a:buFont typeface="Calibri" panose="020F0502020204030204" pitchFamily="34" charset="0"/>
              <a:buNone/>
            </a:pPr>
            <a:r>
              <a:rPr lang="en-GB" altLang="en-US" dirty="0">
                <a:latin typeface="Arial" panose="020B0604020202020204" pitchFamily="34" charset="0"/>
              </a:rPr>
              <a:t>Reduce Lung Cancer Deaths (Long term goal)</a:t>
            </a:r>
            <a:endParaRPr lang="en-GB" altLang="en-US" b="1" dirty="0">
              <a:latin typeface="Arial" panose="020B0604020202020204" pitchFamily="34" charset="0"/>
            </a:endParaRPr>
          </a:p>
          <a:p>
            <a:endParaRPr lang="en-NZ" altLang="en-US" b="1" dirty="0">
              <a:latin typeface="Arial" panose="020B0604020202020204" pitchFamily="34" charset="0"/>
            </a:endParaRPr>
          </a:p>
          <a:p>
            <a:r>
              <a:rPr lang="en-NZ" altLang="en-US" b="1" dirty="0">
                <a:latin typeface="Arial" panose="020B0604020202020204" pitchFamily="34" charset="0"/>
              </a:rPr>
              <a:t>NB: These goals are also advocacy priorities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A731FB-AFB8-4E84-8BAB-E7C5D0871C6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0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infographic below compares the number of treatments for Non-Small Cell Lung Cancer (NSCLC) in New Zealand, with Australia and Europe (NSCLC = 85% of all lung cancers).  New Zealand funds just five treatments for lung cancer, in comparison to Australia which funds 17 treatments.  </a:t>
            </a:r>
          </a:p>
          <a:p>
            <a:r>
              <a:rPr lang="en-NZ" dirty="0"/>
              <a:t>This huge imbalance goes some way to explain the 6% gap in three-year survival rate between NZ (2015 - 2017) and Australia (2013 - 2017). </a:t>
            </a:r>
          </a:p>
          <a:p>
            <a:r>
              <a:rPr lang="en-NZ" dirty="0"/>
              <a:t>This gap is only going to grow.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E713C-BB23-4D56-BFB9-29AB6123D9D5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309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infographic below compares the number of treatments for Non-Small Cell Lung Cancer (NSCLC) in New Zealand, with Australia and Europe (NSCLC = 85% of all lung cancers).  New Zealand funds just five treatments for lung cancer, in comparison to Australia which funds 17 treatments.  </a:t>
            </a:r>
          </a:p>
          <a:p>
            <a:r>
              <a:rPr lang="en-NZ" dirty="0"/>
              <a:t>This huge imbalance goes some way to explain the 6% gap in three-year survival rate between NZ (2015 - 2017) and Australia (2013 - 2017). </a:t>
            </a:r>
          </a:p>
          <a:p>
            <a:r>
              <a:rPr lang="en-NZ" dirty="0"/>
              <a:t>This gap is only going to grow.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E713C-BB23-4D56-BFB9-29AB6123D9D5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42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infographic below compares the number of treatments for Non-Small Cell Lung Cancer (NSCLC) in New Zealand, with Australia and Europe (NSCLC = 85% of all lung cancers).  New Zealand funds just five treatments for lung cancer, in comparison to Australia which funds 17 treatments.  </a:t>
            </a:r>
          </a:p>
          <a:p>
            <a:r>
              <a:rPr lang="en-NZ" dirty="0"/>
              <a:t>This huge imbalance goes some way to explain the 6% gap in three-year survival rate between NZ (2015 - 2017) and Australia (2013 - 2017). </a:t>
            </a:r>
          </a:p>
          <a:p>
            <a:r>
              <a:rPr lang="en-NZ" dirty="0"/>
              <a:t>This gap is only going to grow.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E713C-BB23-4D56-BFB9-29AB6123D9D5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275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infographic below compares the number of treatments for Non-Small Cell Lung Cancer (NSCLC) in New Zealand, with Australia and Europe (NSCLC = 85% of all lung cancers).  New Zealand funds just five treatments for lung cancer, in comparison to Australia which funds 17 treatments.  </a:t>
            </a:r>
          </a:p>
          <a:p>
            <a:r>
              <a:rPr lang="en-NZ" dirty="0"/>
              <a:t>This huge imbalance goes some way to explain the 6% gap in three-year survival rate between NZ (2015 - 2017) and Australia (2013 - 2017). </a:t>
            </a:r>
          </a:p>
          <a:p>
            <a:r>
              <a:rPr lang="en-NZ" dirty="0"/>
              <a:t>This gap is only going to grow.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E713C-BB23-4D56-BFB9-29AB6123D9D5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721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NZ" altLang="en-US" dirty="0">
                <a:latin typeface="Arial" panose="020B0604020202020204" pitchFamily="34" charset="0"/>
              </a:rPr>
              <a:t>Patients want transparency in how the framework is applied to individual treatments .... This is a separate issue to the waiting list.</a:t>
            </a:r>
          </a:p>
          <a:p>
            <a:pPr>
              <a:buFont typeface="Calibri" panose="020F0502020204030204" pitchFamily="34" charset="0"/>
              <a:buNone/>
            </a:pPr>
            <a:endParaRPr lang="en-NZ" altLang="en-US" dirty="0">
              <a:latin typeface="Arial" panose="020B0604020202020204" pitchFamily="34" charset="0"/>
            </a:endParaRPr>
          </a:p>
          <a:p>
            <a:endParaRPr lang="en-NZ" altLang="en-US" dirty="0">
              <a:latin typeface="Arial" panose="020B0604020202020204" pitchFamily="34" charset="0"/>
            </a:endParaRPr>
          </a:p>
          <a:p>
            <a:r>
              <a:rPr lang="en-NZ" altLang="en-US" dirty="0">
                <a:latin typeface="Arial" panose="020B0604020202020204" pitchFamily="34" charset="0"/>
                <a:hlinkClick r:id="rId3"/>
              </a:rPr>
              <a:t>https://www.pharmac.govt.nz/about/2016/factors/</a:t>
            </a:r>
            <a:endParaRPr lang="en-NZ" altLang="en-US" dirty="0">
              <a:latin typeface="Arial" panose="020B0604020202020204" pitchFamily="34" charset="0"/>
            </a:endParaRPr>
          </a:p>
          <a:p>
            <a:endParaRPr lang="en-NZ" altLang="en-US" dirty="0">
              <a:latin typeface="Arial" panose="020B0604020202020204" pitchFamily="34" charset="0"/>
            </a:endParaRPr>
          </a:p>
          <a:p>
            <a:endParaRPr lang="en-NZ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58EC2C3-73BA-4F34-BBDC-CA25D316C6CB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8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9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9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1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41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1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1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4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49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16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2251076"/>
            <a:ext cx="8229600" cy="3275013"/>
          </a:xfr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E27FD60-1A85-463F-BF9C-CA0C7A254EAE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99027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95847"/>
            <a:ext cx="8229600" cy="772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457200" y="1655514"/>
            <a:ext cx="8229600" cy="392271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4065" y="5730457"/>
            <a:ext cx="5353050" cy="284965"/>
          </a:xfrm>
        </p:spPr>
        <p:txBody>
          <a:bodyPr>
            <a:normAutofit/>
          </a:bodyPr>
          <a:lstStyle>
            <a:lvl1pPr>
              <a:defRPr sz="525" b="0">
                <a:solidFill>
                  <a:srgbClr val="2B313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730F67E-D512-4284-803A-4815158801C6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75266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8E3A3-6D99-4F8B-9CE5-0E7A8DA3C70F}" type="datetimeFigureOut">
              <a:rPr lang="en-NZ" smtClean="0"/>
              <a:pPr/>
              <a:t>1/07/2022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74B6-F26B-4EFE-A89F-B9BFFF86F862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908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3999" cy="1658615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rgbClr val="34B233"/>
                </a:solidFill>
              </a:rPr>
            </a:br>
            <a:r>
              <a:rPr lang="en-US" sz="4000" dirty="0">
                <a:solidFill>
                  <a:srgbClr val="34B233"/>
                </a:solidFill>
              </a:rPr>
              <a:t>Lung Foundation New Zealand </a:t>
            </a:r>
            <a:br>
              <a:rPr lang="en-US" dirty="0">
                <a:solidFill>
                  <a:srgbClr val="34B233"/>
                </a:solidFill>
              </a:rPr>
            </a:br>
            <a:r>
              <a:rPr lang="en-US" sz="2700" i="1" dirty="0"/>
              <a:t>Patient advocacy group dedicated to </a:t>
            </a:r>
            <a:r>
              <a:rPr lang="en-NZ" sz="2700" i="1" dirty="0"/>
              <a:t>increasing survival for lung cancer</a:t>
            </a:r>
            <a:br>
              <a:rPr lang="en-NZ" sz="2700" i="1" dirty="0"/>
            </a:br>
            <a:br>
              <a:rPr lang="en-NZ" sz="2700" i="1" dirty="0"/>
            </a:br>
            <a:r>
              <a:rPr lang="en-NZ" sz="2700" i="1" dirty="0"/>
              <a:t>2022 July - New Zealand Lung Cancer Conference (Auckland)  </a:t>
            </a:r>
            <a:br>
              <a:rPr lang="en-NZ" sz="2700" dirty="0">
                <a:solidFill>
                  <a:srgbClr val="34B233"/>
                </a:solidFill>
              </a:rPr>
            </a:br>
            <a:br>
              <a:rPr lang="en-US" dirty="0">
                <a:solidFill>
                  <a:srgbClr val="34B233"/>
                </a:solidFill>
              </a:rPr>
            </a:b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pPr algn="r"/>
            <a:r>
              <a:rPr lang="en-US" sz="2000" dirty="0">
                <a:solidFill>
                  <a:srgbClr val="34B233"/>
                </a:solidFill>
              </a:rPr>
              <a:t>Assoc Prof Chris Atkinson, Medical Director </a:t>
            </a:r>
          </a:p>
          <a:p>
            <a:pPr algn="r"/>
            <a:r>
              <a:rPr lang="en-US" sz="2000" dirty="0">
                <a:solidFill>
                  <a:srgbClr val="34B233"/>
                </a:solidFill>
              </a:rPr>
              <a:t>Philip Hope, Chief Executive  </a:t>
            </a:r>
            <a:endParaRPr lang="en-NZ" sz="2000" dirty="0">
              <a:solidFill>
                <a:srgbClr val="34B2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332656"/>
            <a:ext cx="5796136" cy="936104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0" y="5623227"/>
            <a:ext cx="5796136" cy="936104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66274"/>
            <a:ext cx="3047865" cy="8608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97" y="257002"/>
            <a:ext cx="6193535" cy="41636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Lung Cancer Patient Resources    </a:t>
            </a:r>
            <a:r>
              <a:rPr lang="en-US" sz="3200" dirty="0"/>
              <a:t> </a:t>
            </a:r>
            <a:endParaRPr lang="en-NZ" sz="3200" dirty="0">
              <a:solidFill>
                <a:srgbClr val="34B233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044E99E-3A5A-FB92-E676-4385A8C5E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3" y="833790"/>
            <a:ext cx="4320480" cy="6193306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102E086-AA1B-73CB-248F-C67557B6B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96" y="811079"/>
            <a:ext cx="4557921" cy="63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232" y="1678"/>
            <a:ext cx="6051334" cy="71278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Lung Cancer Patient Resources    </a:t>
            </a:r>
            <a:r>
              <a:rPr lang="en-US" sz="3200" dirty="0"/>
              <a:t> </a:t>
            </a:r>
            <a:endParaRPr lang="en-NZ" sz="3200" dirty="0">
              <a:solidFill>
                <a:srgbClr val="34B233"/>
              </a:solidFill>
            </a:endParaRPr>
          </a:p>
        </p:txBody>
      </p:sp>
      <p:pic>
        <p:nvPicPr>
          <p:cNvPr id="12" name="Content Placeholder 11" descr="A picture containing text, screenshot, metal&#10;&#10;Description automatically generated">
            <a:extLst>
              <a:ext uri="{FF2B5EF4-FFF2-40B4-BE49-F238E27FC236}">
                <a16:creationId xmlns:a16="http://schemas.microsoft.com/office/drawing/2014/main" id="{C9E0469D-16B8-9DF6-8FA5-E014A78E7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46" y="908720"/>
            <a:ext cx="3919734" cy="5544528"/>
          </a:xfr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B243874-395A-6707-EA3E-D2AEFF325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" y="810718"/>
            <a:ext cx="4854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908319" y="188563"/>
            <a:ext cx="4346972" cy="33338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endParaRPr lang="en-NZ" sz="105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315599" y="507605"/>
            <a:ext cx="7056784" cy="59412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defTabSz="685800">
              <a:buClr>
                <a:srgbClr val="000000"/>
              </a:buClr>
              <a:defRPr/>
            </a:pPr>
            <a:endParaRPr lang="en-NZ" sz="2700" b="1" spc="-38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3190" name="Rectangle 10"/>
          <p:cNvSpPr>
            <a:spLocks noChangeArrowheads="1"/>
          </p:cNvSpPr>
          <p:nvPr/>
        </p:nvSpPr>
        <p:spPr bwMode="auto">
          <a:xfrm>
            <a:off x="352712" y="4691249"/>
            <a:ext cx="446347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buClr>
                <a:srgbClr val="000000"/>
              </a:buClr>
            </a:pPr>
            <a:r>
              <a:rPr lang="en-NZ" altLang="en-US" sz="2100" kern="0" dirty="0">
                <a:solidFill>
                  <a:srgbClr val="000000"/>
                </a:solidFill>
                <a:cs typeface="Arial"/>
                <a:sym typeface="Arial"/>
              </a:rPr>
              <a:t>Patients want </a:t>
            </a:r>
            <a:r>
              <a:rPr lang="en-NZ" altLang="en-US" sz="2100" kern="0" dirty="0">
                <a:solidFill>
                  <a:srgbClr val="34B233"/>
                </a:solidFill>
                <a:cs typeface="Arial"/>
                <a:sym typeface="Arial"/>
              </a:rPr>
              <a:t>transparency</a:t>
            </a:r>
            <a:r>
              <a:rPr lang="en-NZ" altLang="en-US" sz="2100" kern="0" dirty="0">
                <a:solidFill>
                  <a:srgbClr val="000000"/>
                </a:solidFill>
                <a:cs typeface="Arial"/>
                <a:sym typeface="Arial"/>
              </a:rPr>
              <a:t> in how the framework is applied by Pharmac to individual treatments....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21400A-D126-4B17-9E59-DE98DE4C7BFC}"/>
              </a:ext>
            </a:extLst>
          </p:cNvPr>
          <p:cNvSpPr txBox="1">
            <a:spLocks/>
          </p:cNvSpPr>
          <p:nvPr/>
        </p:nvSpPr>
        <p:spPr>
          <a:xfrm>
            <a:off x="5475050" y="4432730"/>
            <a:ext cx="2460734" cy="162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14313" indent="-214313" algn="l" defTabSz="685800">
              <a:buFont typeface="Arial" panose="020B0604020202020204" pitchFamily="34" charset="0"/>
              <a:buChar char="•"/>
            </a:pPr>
            <a:r>
              <a:rPr lang="en-NZ" sz="1500" b="1" kern="0" dirty="0">
                <a:solidFill>
                  <a:srgbClr val="000000"/>
                </a:solidFill>
              </a:rPr>
              <a:t>Need (Burden of Disease)</a:t>
            </a:r>
          </a:p>
          <a:p>
            <a:pPr marL="214313" indent="-214313" algn="l" defTabSz="685800">
              <a:buFont typeface="Arial" panose="020B0604020202020204" pitchFamily="34" charset="0"/>
              <a:buChar char="•"/>
            </a:pPr>
            <a:r>
              <a:rPr lang="en-NZ" sz="1500" b="1" kern="0" dirty="0">
                <a:solidFill>
                  <a:srgbClr val="000000"/>
                </a:solidFill>
              </a:rPr>
              <a:t>Health Benefits</a:t>
            </a:r>
          </a:p>
          <a:p>
            <a:pPr marL="214313" indent="-214313" algn="l" defTabSz="685800">
              <a:buFont typeface="Arial" panose="020B0604020202020204" pitchFamily="34" charset="0"/>
              <a:buChar char="•"/>
            </a:pPr>
            <a:r>
              <a:rPr lang="en-NZ" sz="1500" b="1" kern="0" dirty="0">
                <a:solidFill>
                  <a:srgbClr val="000000"/>
                </a:solidFill>
              </a:rPr>
              <a:t>Costs and Savings</a:t>
            </a:r>
          </a:p>
          <a:p>
            <a:pPr marL="214313" indent="-214313" algn="l" defTabSz="685800">
              <a:buFont typeface="Arial" panose="020B0604020202020204" pitchFamily="34" charset="0"/>
              <a:buChar char="•"/>
            </a:pPr>
            <a:r>
              <a:rPr lang="en-NZ" sz="1500" b="1" kern="0" dirty="0">
                <a:solidFill>
                  <a:srgbClr val="000000"/>
                </a:solidFill>
              </a:rPr>
              <a:t>Suitability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0D2D61-913A-43CD-8FD4-340F7FB6F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49" y="6117974"/>
            <a:ext cx="2002270" cy="565526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69887450-5528-97A6-BD47-29AFEB350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98" y="3167942"/>
            <a:ext cx="48404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buClr>
                <a:srgbClr val="000000"/>
              </a:buClr>
            </a:pPr>
            <a:r>
              <a:rPr lang="en-NZ" altLang="en-US" sz="2100" kern="0" dirty="0">
                <a:solidFill>
                  <a:srgbClr val="000000"/>
                </a:solidFill>
                <a:cs typeface="Arial"/>
                <a:sym typeface="Arial"/>
              </a:rPr>
              <a:t>Patients want </a:t>
            </a:r>
            <a:r>
              <a:rPr lang="en-NZ" altLang="en-US" sz="2100" kern="0" dirty="0">
                <a:solidFill>
                  <a:srgbClr val="34B233"/>
                </a:solidFill>
                <a:cs typeface="Arial"/>
                <a:sym typeface="Arial"/>
              </a:rPr>
              <a:t>lung cancer specialists </a:t>
            </a:r>
            <a:r>
              <a:rPr lang="en-NZ" altLang="en-US" sz="2100" kern="0" dirty="0">
                <a:cs typeface="Arial"/>
                <a:sym typeface="Arial"/>
              </a:rPr>
              <a:t>and</a:t>
            </a:r>
            <a:r>
              <a:rPr lang="en-NZ" altLang="en-US" sz="2100" kern="0" dirty="0">
                <a:solidFill>
                  <a:srgbClr val="34B233"/>
                </a:solidFill>
                <a:cs typeface="Arial"/>
                <a:sym typeface="Arial"/>
              </a:rPr>
              <a:t> patient representative </a:t>
            </a:r>
            <a:r>
              <a:rPr lang="en-NZ" altLang="en-US" sz="2100" kern="0" dirty="0">
                <a:cs typeface="Arial"/>
                <a:sym typeface="Arial"/>
              </a:rPr>
              <a:t>to be consulted with all decisions regarding assessment and reimbursement of treatments. 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6845A147-B57D-0130-2E68-81295E6A6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01" y="2182335"/>
            <a:ext cx="44634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buClr>
                <a:srgbClr val="000000"/>
              </a:buClr>
            </a:pPr>
            <a:r>
              <a:rPr lang="en-NZ" altLang="en-US" sz="2100" kern="0" dirty="0">
                <a:solidFill>
                  <a:srgbClr val="000000"/>
                </a:solidFill>
                <a:cs typeface="Arial"/>
                <a:sym typeface="Arial"/>
              </a:rPr>
              <a:t>Patients want access to </a:t>
            </a:r>
            <a:r>
              <a:rPr lang="en-NZ" altLang="en-US" sz="2100" kern="0" dirty="0">
                <a:solidFill>
                  <a:srgbClr val="34B233"/>
                </a:solidFill>
                <a:cs typeface="Arial"/>
                <a:sym typeface="Arial"/>
              </a:rPr>
              <a:t>the standard of care provided in comparable countries. </a:t>
            </a:r>
            <a:r>
              <a:rPr lang="en-NZ" altLang="en-US" sz="2100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557570-3FC5-39D4-83E5-681A51E19346}"/>
              </a:ext>
            </a:extLst>
          </p:cNvPr>
          <p:cNvSpPr txBox="1">
            <a:spLocks/>
          </p:cNvSpPr>
          <p:nvPr/>
        </p:nvSpPr>
        <p:spPr>
          <a:xfrm>
            <a:off x="5504260" y="1204230"/>
            <a:ext cx="3639739" cy="234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defTabSz="685800"/>
            <a:r>
              <a:rPr lang="en-NZ" sz="1500" b="1" kern="0" dirty="0">
                <a:solidFill>
                  <a:srgbClr val="000000"/>
                </a:solidFill>
              </a:rPr>
              <a:t>Osimertinib (Tagrisso) current funding  </a:t>
            </a:r>
          </a:p>
          <a:p>
            <a:pPr algn="l" defTabSz="685800"/>
            <a:r>
              <a:rPr lang="en-NZ" sz="1500" b="1" kern="0" dirty="0">
                <a:solidFill>
                  <a:srgbClr val="34B233"/>
                </a:solidFill>
              </a:rPr>
              <a:t>1st Line EGFRm+ = 59 countries</a:t>
            </a:r>
          </a:p>
          <a:p>
            <a:pPr algn="l" defTabSz="685800"/>
            <a:r>
              <a:rPr lang="en-NZ" sz="1500" b="1" kern="0" dirty="0">
                <a:solidFill>
                  <a:srgbClr val="34B233"/>
                </a:solidFill>
              </a:rPr>
              <a:t>2nd Line T790M+ = 71 countries</a:t>
            </a:r>
          </a:p>
          <a:p>
            <a:pPr algn="l" defTabSz="685800"/>
            <a:endParaRPr lang="en-NZ" sz="1500" b="1" kern="0" dirty="0">
              <a:solidFill>
                <a:srgbClr val="000000"/>
              </a:solidFill>
            </a:endParaRPr>
          </a:p>
          <a:p>
            <a:pPr algn="l" defTabSz="685800"/>
            <a:r>
              <a:rPr lang="en-NZ" sz="1500" b="1" kern="0" dirty="0">
                <a:solidFill>
                  <a:srgbClr val="000000"/>
                </a:solidFill>
              </a:rPr>
              <a:t>Pembrolizumab (Keytruda) current funding </a:t>
            </a:r>
          </a:p>
          <a:p>
            <a:pPr algn="l" defTabSz="685800"/>
            <a:r>
              <a:rPr lang="en-NZ" sz="1500" b="1" kern="0" dirty="0">
                <a:solidFill>
                  <a:srgbClr val="34B233"/>
                </a:solidFill>
              </a:rPr>
              <a:t>1L monotherapy for PD-L1 TPS ≥ 50% patients = 53 countries </a:t>
            </a:r>
          </a:p>
          <a:p>
            <a:pPr algn="l" defTabSz="685800"/>
            <a:r>
              <a:rPr lang="en-NZ" sz="1500" b="1" kern="0" dirty="0">
                <a:solidFill>
                  <a:srgbClr val="34B233"/>
                </a:solidFill>
              </a:rPr>
              <a:t>1L combination therapy = 49 countries 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FA83C32-B779-413A-C381-78A919DE2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12" y="5891390"/>
            <a:ext cx="44634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buClr>
                <a:srgbClr val="000000"/>
              </a:buClr>
            </a:pPr>
            <a:r>
              <a:rPr lang="en-NZ" altLang="en-US" sz="2100" kern="0" dirty="0">
                <a:solidFill>
                  <a:srgbClr val="000000"/>
                </a:solidFill>
                <a:cs typeface="Arial"/>
                <a:sym typeface="Arial"/>
              </a:rPr>
              <a:t>Patients want a dedicated fund for </a:t>
            </a:r>
            <a:r>
              <a:rPr lang="en-NZ" altLang="en-US" sz="2100" kern="0" dirty="0">
                <a:solidFill>
                  <a:srgbClr val="34B233"/>
                </a:solidFill>
                <a:cs typeface="Arial"/>
                <a:sym typeface="Arial"/>
              </a:rPr>
              <a:t>cancer treatments </a:t>
            </a:r>
            <a:endParaRPr lang="en-NZ" altLang="en-US" sz="2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674ED4E-9178-32BF-70E3-CF84F55C8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94" y="1240039"/>
            <a:ext cx="44634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buClr>
                <a:srgbClr val="000000"/>
              </a:buClr>
            </a:pPr>
            <a:r>
              <a:rPr lang="en-NZ" altLang="en-US" sz="2100" kern="0" dirty="0">
                <a:solidFill>
                  <a:srgbClr val="000000"/>
                </a:solidFill>
                <a:cs typeface="Arial"/>
                <a:sym typeface="Arial"/>
              </a:rPr>
              <a:t>Patients want to </a:t>
            </a:r>
            <a:r>
              <a:rPr lang="en-NZ" altLang="en-US" sz="2100" kern="0" dirty="0">
                <a:solidFill>
                  <a:srgbClr val="34B233"/>
                </a:solidFill>
                <a:cs typeface="Arial"/>
                <a:sym typeface="Arial"/>
              </a:rPr>
              <a:t>Live</a:t>
            </a:r>
            <a:r>
              <a:rPr lang="en-NZ" altLang="en-US" sz="21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NZ" altLang="en-US" sz="2100" kern="0" dirty="0">
                <a:cs typeface="Arial"/>
                <a:sym typeface="Arial"/>
              </a:rPr>
              <a:t>and </a:t>
            </a:r>
            <a:r>
              <a:rPr lang="en-NZ" altLang="en-US" sz="2100" kern="0" dirty="0">
                <a:solidFill>
                  <a:srgbClr val="34B233"/>
                </a:solidFill>
                <a:cs typeface="Arial"/>
                <a:sym typeface="Arial"/>
              </a:rPr>
              <a:t>not to be stigmatised.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A2FCEF-918B-8195-E19C-9D69B319B750}"/>
              </a:ext>
            </a:extLst>
          </p:cNvPr>
          <p:cNvSpPr txBox="1"/>
          <p:nvPr/>
        </p:nvSpPr>
        <p:spPr>
          <a:xfrm>
            <a:off x="1858291" y="403355"/>
            <a:ext cx="5613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Lung Cancer </a:t>
            </a:r>
            <a:r>
              <a:rPr lang="en-NZ" sz="32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</a:p>
        </p:txBody>
      </p:sp>
    </p:spTree>
    <p:extLst>
      <p:ext uri="{BB962C8B-B14F-4D97-AF65-F5344CB8AC3E}">
        <p14:creationId xmlns:p14="http://schemas.microsoft.com/office/powerpoint/2010/main" val="330243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2" y="265621"/>
            <a:ext cx="745563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34B233"/>
                </a:solidFill>
              </a:rPr>
              <a:t>Primary Healthcare and Lung Cancer 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7" y="1409711"/>
            <a:ext cx="8944941" cy="5138039"/>
          </a:xfrm>
        </p:spPr>
        <p:txBody>
          <a:bodyPr>
            <a:normAutofit/>
          </a:bodyPr>
          <a:lstStyle/>
          <a:p>
            <a:pPr indent="106363" algn="r">
              <a:buNone/>
            </a:pPr>
            <a:r>
              <a:rPr lang="en-NZ" sz="2000" dirty="0"/>
              <a:t>&gt;20% of Kiwis with lung cancer have never smoked BUT ARE STIGMATISED</a:t>
            </a:r>
          </a:p>
          <a:p>
            <a:pPr indent="106363" algn="r">
              <a:buNone/>
            </a:pPr>
            <a:endParaRPr lang="en-NZ" sz="2000" dirty="0"/>
          </a:p>
          <a:p>
            <a:pPr indent="106363" algn="r">
              <a:buNone/>
            </a:pPr>
            <a:r>
              <a:rPr lang="en-NZ" sz="2000" dirty="0"/>
              <a:t>only 25% of Kiwis diagnosed with lung cancer still smoke  ASK  “HAVE YOU EVER SMOKED”</a:t>
            </a:r>
          </a:p>
          <a:p>
            <a:pPr indent="106363" algn="r">
              <a:buNone/>
            </a:pPr>
            <a:endParaRPr lang="en-NZ" sz="2000" dirty="0"/>
          </a:p>
          <a:p>
            <a:pPr indent="106363" algn="r">
              <a:buNone/>
            </a:pPr>
            <a:r>
              <a:rPr lang="en-NZ" sz="2000" dirty="0"/>
              <a:t>Lung Cancer can be treated. The earlier the detection the better the outcome.  </a:t>
            </a:r>
          </a:p>
          <a:p>
            <a:pPr marL="457200" lvl="1" indent="0" algn="r">
              <a:lnSpc>
                <a:spcPct val="90000"/>
              </a:lnSpc>
              <a:spcAft>
                <a:spcPts val="1200"/>
              </a:spcAft>
              <a:buNone/>
            </a:pPr>
            <a:endParaRPr lang="en-NZ" sz="2000" dirty="0"/>
          </a:p>
          <a:p>
            <a:pPr marL="457200" lvl="1" indent="0" algn="r">
              <a:lnSpc>
                <a:spcPct val="90000"/>
              </a:lnSpc>
              <a:spcAft>
                <a:spcPts val="1200"/>
              </a:spcAft>
              <a:buNone/>
            </a:pPr>
            <a:r>
              <a:rPr lang="en-NZ" sz="2000" dirty="0"/>
              <a:t>Lung Cancer has many different gene mutations  THEREFORE MANY TARGETED THERAPIES AND IMMUNOTHERAPIES                                                                    </a:t>
            </a:r>
          </a:p>
          <a:p>
            <a:pPr marL="457200" lvl="1" indent="0" algn="r">
              <a:lnSpc>
                <a:spcPct val="90000"/>
              </a:lnSpc>
              <a:spcAft>
                <a:spcPts val="1200"/>
              </a:spcAft>
              <a:buNone/>
            </a:pPr>
            <a:r>
              <a:rPr lang="en-NZ" sz="2000" dirty="0"/>
              <a:t>Most are not funded in NZ.  </a:t>
            </a:r>
          </a:p>
          <a:p>
            <a:pPr marL="457200" lvl="1" indent="0" algn="r">
              <a:lnSpc>
                <a:spcPct val="90000"/>
              </a:lnSpc>
              <a:spcAft>
                <a:spcPts val="1200"/>
              </a:spcAft>
              <a:buNone/>
            </a:pPr>
            <a:r>
              <a:rPr lang="en-NZ" sz="2000" dirty="0"/>
              <a:t>We share responsibility - Together we can address this</a:t>
            </a:r>
            <a:r>
              <a:rPr lang="en-NZ" sz="2600" dirty="0"/>
              <a:t>!  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19547" y="6597352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 flipV="1">
            <a:off x="3345165" y="171777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997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0" y="191582"/>
            <a:ext cx="642048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34B233"/>
                </a:solidFill>
              </a:rPr>
              <a:t>Lung Cancer </a:t>
            </a:r>
            <a:r>
              <a:rPr lang="en-US" sz="4000" dirty="0"/>
              <a:t>in New Zealand  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77" y="1409531"/>
            <a:ext cx="8719723" cy="2298675"/>
          </a:xfrm>
        </p:spPr>
        <p:txBody>
          <a:bodyPr>
            <a:noAutofit/>
          </a:bodyPr>
          <a:lstStyle/>
          <a:p>
            <a:pPr indent="106363">
              <a:buNone/>
            </a:pPr>
            <a:r>
              <a:rPr lang="en-US" sz="2900" dirty="0"/>
              <a:t>do you think that:</a:t>
            </a:r>
          </a:p>
          <a:p>
            <a:pPr indent="106363">
              <a:lnSpc>
                <a:spcPct val="50000"/>
              </a:lnSpc>
              <a:buNone/>
            </a:pPr>
            <a:endParaRPr lang="en-US" sz="2400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2400" dirty="0"/>
              <a:t>	Lung Cancer should be a national health emergency 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2400" dirty="0"/>
              <a:t>	you and your practice can advocate for better outcomes             	for lung cancer in New Zealand 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2400" dirty="0"/>
              <a:t>   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NZ" sz="2400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2400" dirty="0"/>
              <a:t>   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19547" y="6732262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 flipV="1">
            <a:off x="3347864" y="70913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445610" y="4218426"/>
            <a:ext cx="85908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NZ" sz="2400" dirty="0"/>
              <a:t>	what symptoms should HCP’s be alert to  </a:t>
            </a:r>
          </a:p>
          <a:p>
            <a:pPr lvl="1">
              <a:spcAft>
                <a:spcPts val="1200"/>
              </a:spcAft>
            </a:pPr>
            <a:r>
              <a:rPr lang="en-NZ" sz="2400" dirty="0"/>
              <a:t>	what symptoms would you screen / and how </a:t>
            </a:r>
          </a:p>
          <a:p>
            <a:pPr lvl="1">
              <a:spcAft>
                <a:spcPts val="1200"/>
              </a:spcAft>
            </a:pPr>
            <a:r>
              <a:rPr lang="en-NZ" sz="2400" dirty="0"/>
              <a:t>	how do we better integrate primary / secondary care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07" y="3872108"/>
            <a:ext cx="5822185" cy="73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929" y="5943676"/>
            <a:ext cx="3819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WE ARE IN THIS TOGETHER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870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061037" y="6559462"/>
            <a:ext cx="4346972" cy="3452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350" dirty="0"/>
          </a:p>
        </p:txBody>
      </p:sp>
      <p:sp>
        <p:nvSpPr>
          <p:cNvPr id="5" name="Rectangle 4"/>
          <p:cNvSpPr/>
          <p:nvPr/>
        </p:nvSpPr>
        <p:spPr>
          <a:xfrm flipV="1">
            <a:off x="3651647" y="332938"/>
            <a:ext cx="4346972" cy="33338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350" dirty="0"/>
          </a:p>
        </p:txBody>
      </p:sp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666761" y="2870497"/>
            <a:ext cx="12266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250"/>
              </a:spcBef>
            </a:pPr>
            <a:r>
              <a:rPr lang="en-US" altLang="en-US" sz="2700" b="1" dirty="0"/>
              <a:t>Vision</a:t>
            </a:r>
            <a:r>
              <a:rPr lang="en-US" altLang="en-US" sz="5400" b="1" dirty="0"/>
              <a:t> 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67964" y="4201399"/>
            <a:ext cx="15203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en-US" altLang="en-US" sz="2700" b="1" dirty="0">
                <a:solidFill>
                  <a:srgbClr val="34B233"/>
                </a:solidFill>
              </a:rPr>
              <a:t>Kaupapa </a:t>
            </a:r>
            <a:endParaRPr lang="en-NZ" altLang="en-US" sz="2700" dirty="0">
              <a:solidFill>
                <a:srgbClr val="34B233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66761" y="5015804"/>
            <a:ext cx="17365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en-US" altLang="en-US" sz="2700" b="1" dirty="0"/>
              <a:t>Goals</a:t>
            </a:r>
            <a:endParaRPr lang="en-NZ" altLang="en-US" sz="2700" dirty="0"/>
          </a:p>
        </p:txBody>
      </p:sp>
      <p:sp>
        <p:nvSpPr>
          <p:cNvPr id="66568" name="Rectangle 9"/>
          <p:cNvSpPr>
            <a:spLocks noChangeArrowheads="1"/>
          </p:cNvSpPr>
          <p:nvPr/>
        </p:nvSpPr>
        <p:spPr bwMode="auto">
          <a:xfrm>
            <a:off x="2301479" y="2208610"/>
            <a:ext cx="28084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250"/>
              </a:spcBef>
            </a:pPr>
            <a:r>
              <a:rPr lang="en-US" altLang="en-US" sz="3300" b="1" dirty="0"/>
              <a:t> </a:t>
            </a:r>
          </a:p>
        </p:txBody>
      </p:sp>
      <p:sp>
        <p:nvSpPr>
          <p:cNvPr id="66570" name="Rectangle 6"/>
          <p:cNvSpPr>
            <a:spLocks noChangeArrowheads="1"/>
          </p:cNvSpPr>
          <p:nvPr/>
        </p:nvSpPr>
        <p:spPr bwMode="auto">
          <a:xfrm>
            <a:off x="2776415" y="4299397"/>
            <a:ext cx="466041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NZ" altLang="en-US" sz="1900" b="1" dirty="0"/>
              <a:t>To increase survival for lung cancer </a:t>
            </a:r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2765373" y="5075643"/>
            <a:ext cx="4346972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NZ" altLang="en-US" sz="1900" dirty="0"/>
              <a:t>- Promote Lung Health 		</a:t>
            </a:r>
          </a:p>
          <a:p>
            <a:r>
              <a:rPr lang="en-NZ" altLang="en-US" sz="1900" dirty="0"/>
              <a:t>- Promote Early Diagnosis of Lung Disease  </a:t>
            </a:r>
          </a:p>
          <a:p>
            <a:r>
              <a:rPr lang="en-NZ" altLang="en-US" sz="1900" dirty="0"/>
              <a:t>- Reduce Lung Cancer Deaths</a:t>
            </a:r>
          </a:p>
          <a:p>
            <a:endParaRPr lang="en-NZ" altLang="en-US" sz="1350" dirty="0"/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4379772" y="1556792"/>
            <a:ext cx="28449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NZ" altLang="en-US" sz="1350" dirty="0"/>
              <a:t> </a:t>
            </a:r>
          </a:p>
        </p:txBody>
      </p:sp>
      <p:sp>
        <p:nvSpPr>
          <p:cNvPr id="66573" name="Rectangle 7"/>
          <p:cNvSpPr>
            <a:spLocks noChangeArrowheads="1"/>
          </p:cNvSpPr>
          <p:nvPr/>
        </p:nvSpPr>
        <p:spPr bwMode="auto">
          <a:xfrm>
            <a:off x="2781414" y="3282759"/>
            <a:ext cx="582303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NZ" altLang="en-US" sz="1900" dirty="0"/>
              <a:t>New Zealanders know how to keep their lungs healthy and they investigate symptoms of lung disease earlier.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781415" y="616458"/>
            <a:ext cx="63786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NZ" dirty="0"/>
              <a:t>Lung Foundation NZ is a non-government organisation (patient advocacy group) dedicated to increasing survival for lung cancer. </a:t>
            </a:r>
          </a:p>
          <a:p>
            <a:endParaRPr lang="en-NZ" dirty="0"/>
          </a:p>
          <a:p>
            <a:r>
              <a:rPr lang="en-NZ" dirty="0"/>
              <a:t>The Lung Foundation provides information and support for lung cancer patients and carers and is devoted to advocating on a range of issues, including; prevention, early detection (screening), stigma, public access to more effective treatments, an increase in research funding and a commitment to Smokefree 2025.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21437" y="568332"/>
            <a:ext cx="205755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250"/>
              </a:spcBef>
            </a:pPr>
            <a:r>
              <a:rPr lang="en-US" altLang="en-US" sz="2700" b="1" dirty="0"/>
              <a:t>Introduction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5F3978-9CBE-400C-B2B8-05BF6E2F1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81" y="6053806"/>
            <a:ext cx="2002270" cy="5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8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157289" y="5805487"/>
            <a:ext cx="4346972" cy="3452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350" dirty="0"/>
          </a:p>
        </p:txBody>
      </p:sp>
      <p:sp>
        <p:nvSpPr>
          <p:cNvPr id="5" name="Rectangle 4"/>
          <p:cNvSpPr/>
          <p:nvPr/>
        </p:nvSpPr>
        <p:spPr>
          <a:xfrm flipV="1">
            <a:off x="3651647" y="1022747"/>
            <a:ext cx="4346972" cy="33338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350" dirty="0"/>
          </a:p>
        </p:txBody>
      </p:sp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1157289" y="2500849"/>
            <a:ext cx="68413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250"/>
              </a:spcBef>
            </a:pPr>
            <a:r>
              <a:rPr lang="en-US" altLang="en-US" sz="5400" b="1" dirty="0"/>
              <a:t> </a:t>
            </a:r>
          </a:p>
        </p:txBody>
      </p:sp>
      <p:sp>
        <p:nvSpPr>
          <p:cNvPr id="66568" name="Rectangle 9"/>
          <p:cNvSpPr>
            <a:spLocks noChangeArrowheads="1"/>
          </p:cNvSpPr>
          <p:nvPr/>
        </p:nvSpPr>
        <p:spPr bwMode="auto">
          <a:xfrm>
            <a:off x="2301479" y="2208610"/>
            <a:ext cx="28084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250"/>
              </a:spcBef>
            </a:pPr>
            <a:r>
              <a:rPr lang="en-US" altLang="en-US" sz="3300" b="1" dirty="0"/>
              <a:t> </a:t>
            </a:r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4425554" y="2091930"/>
            <a:ext cx="279915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NZ" altLang="en-US" sz="1350" dirty="0"/>
              <a:t>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69790" y="1649166"/>
            <a:ext cx="164955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250"/>
              </a:spcBef>
            </a:pPr>
            <a:r>
              <a:rPr lang="en-US" altLang="en-US" sz="2300" b="1" dirty="0"/>
              <a:t>Our Values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5F3978-9CBE-400C-B2B8-05BF6E2F1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49" y="5267748"/>
            <a:ext cx="2002270" cy="5655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084CF2-88A6-95A1-B136-674F8022EBA9}"/>
              </a:ext>
            </a:extLst>
          </p:cNvPr>
          <p:cNvSpPr txBox="1"/>
          <p:nvPr/>
        </p:nvSpPr>
        <p:spPr>
          <a:xfrm>
            <a:off x="1145382" y="2318404"/>
            <a:ext cx="66125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dirty="0"/>
          </a:p>
          <a:p>
            <a:r>
              <a:rPr lang="en-NZ" b="1" dirty="0"/>
              <a:t>Rangatiratanga</a:t>
            </a:r>
            <a:r>
              <a:rPr lang="en-NZ" dirty="0"/>
              <a:t>; we have integrity, we empower people, we say what we mean. </a:t>
            </a:r>
          </a:p>
          <a:p>
            <a:endParaRPr lang="en-NZ" b="1" dirty="0"/>
          </a:p>
          <a:p>
            <a:r>
              <a:rPr lang="en-NZ" b="1" dirty="0"/>
              <a:t>Manaakitaka</a:t>
            </a:r>
            <a:r>
              <a:rPr lang="en-NZ" dirty="0"/>
              <a:t>, we nurture and respect people’s mana.</a:t>
            </a:r>
          </a:p>
          <a:p>
            <a:endParaRPr lang="en-NZ" b="1" dirty="0"/>
          </a:p>
          <a:p>
            <a:r>
              <a:rPr lang="en-NZ" b="1" dirty="0"/>
              <a:t>Whanaungatanga</a:t>
            </a:r>
            <a:r>
              <a:rPr lang="en-NZ" dirty="0"/>
              <a:t>, collaborating to improve healthcare in Aotearoa, also serves future generations. </a:t>
            </a:r>
          </a:p>
        </p:txBody>
      </p:sp>
    </p:spTree>
    <p:extLst>
      <p:ext uri="{BB962C8B-B14F-4D97-AF65-F5344CB8AC3E}">
        <p14:creationId xmlns:p14="http://schemas.microsoft.com/office/powerpoint/2010/main" val="353565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0" y="341482"/>
            <a:ext cx="642048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34B233"/>
                </a:solidFill>
              </a:rPr>
              <a:t>Lung Cancer in Aotearoa  </a:t>
            </a:r>
            <a:r>
              <a:rPr lang="en-US" sz="4000" b="1" dirty="0"/>
              <a:t> </a:t>
            </a:r>
            <a:endParaRPr lang="en-NZ" sz="4000" b="1" dirty="0">
              <a:solidFill>
                <a:srgbClr val="34B2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" y="1193985"/>
            <a:ext cx="8944940" cy="5084310"/>
          </a:xfrm>
        </p:spPr>
        <p:txBody>
          <a:bodyPr>
            <a:normAutofit/>
          </a:bodyPr>
          <a:lstStyle/>
          <a:p>
            <a:pPr indent="106363">
              <a:buNone/>
            </a:pPr>
            <a:r>
              <a:rPr lang="en-US" sz="1900" dirty="0"/>
              <a:t>	</a:t>
            </a:r>
          </a:p>
          <a:p>
            <a:pPr indent="106363">
              <a:buNone/>
            </a:pPr>
            <a:r>
              <a:rPr lang="en-US" sz="1900" dirty="0"/>
              <a:t>	</a:t>
            </a:r>
            <a:r>
              <a:rPr lang="en-NZ" sz="1900" dirty="0"/>
              <a:t>Lung cancer is NZ’s BIGGEST CANCER KILLER</a:t>
            </a:r>
          </a:p>
          <a:p>
            <a:pPr indent="106363">
              <a:buNone/>
            </a:pPr>
            <a:r>
              <a:rPr lang="en-NZ" sz="1900" dirty="0"/>
              <a:t>  </a:t>
            </a:r>
          </a:p>
          <a:p>
            <a:pPr indent="106363">
              <a:buNone/>
            </a:pPr>
            <a:r>
              <a:rPr lang="en-NZ" sz="1900" dirty="0"/>
              <a:t>	5 Kiwis die every day from lung cancer</a:t>
            </a:r>
          </a:p>
          <a:p>
            <a:pPr indent="106363">
              <a:buNone/>
            </a:pPr>
            <a:endParaRPr lang="en-NZ" sz="1900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1900" dirty="0"/>
              <a:t>	6 Kiwis are diagnosed with lung cancer every day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1900" dirty="0"/>
              <a:t>	More Kiwis die of lung cancer than breast cancer, prostate cancer and 	melanoma combined.  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1900" dirty="0"/>
              <a:t>	45% of patients diagnosed with lung cancer in NZ are diagnosed at A&amp;E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1900" dirty="0"/>
              <a:t>	There is a 6% gap in three-year survival rate between NZ and Australia. This gap 	is growing.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1900" dirty="0"/>
              <a:t>	ANYONE can get lung cancer!</a:t>
            </a:r>
            <a:endParaRPr lang="en-NZ" sz="2200" dirty="0"/>
          </a:p>
          <a:p>
            <a:pPr marL="457200" lvl="1" indent="0">
              <a:spcAft>
                <a:spcPts val="1200"/>
              </a:spcAft>
              <a:buNone/>
            </a:pPr>
            <a:endParaRPr lang="en-NZ" sz="3400" dirty="0"/>
          </a:p>
          <a:p>
            <a:pPr marL="457200" lvl="1" indent="0">
              <a:spcAft>
                <a:spcPts val="1200"/>
              </a:spcAft>
              <a:buNone/>
            </a:pPr>
            <a:endParaRPr lang="en-NZ" sz="2000" dirty="0"/>
          </a:p>
        </p:txBody>
      </p:sp>
      <p:sp>
        <p:nvSpPr>
          <p:cNvPr id="7" name="Rectangle 6"/>
          <p:cNvSpPr/>
          <p:nvPr/>
        </p:nvSpPr>
        <p:spPr>
          <a:xfrm flipV="1">
            <a:off x="19547" y="6597352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 flipV="1">
            <a:off x="3345165" y="219902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22" y="341482"/>
            <a:ext cx="8208912" cy="1143000"/>
          </a:xfrm>
        </p:spPr>
        <p:txBody>
          <a:bodyPr>
            <a:normAutofit/>
          </a:bodyPr>
          <a:lstStyle/>
          <a:p>
            <a:pPr algn="l"/>
            <a:r>
              <a:rPr lang="en-NZ" sz="4000" b="1" dirty="0">
                <a:solidFill>
                  <a:srgbClr val="34B233"/>
                </a:solidFill>
              </a:rPr>
              <a:t>Māori suffer extreme inequity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24063"/>
            <a:ext cx="8712968" cy="4569953"/>
          </a:xfrm>
        </p:spPr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endParaRPr lang="en-NZ" sz="1900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1900" dirty="0"/>
              <a:t>One Māori dies of lung cancer every day in New Zealand.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1900" dirty="0"/>
              <a:t>Lung cancer registrations and mortality rates are 4 times higher in Māori women and nearly 3 times higher in Māori men.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1900" dirty="0"/>
              <a:t>Lung cancer is the leading and second highest cause of death in Māori females and males respectively.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1900" dirty="0"/>
              <a:t>Despite, lung cancer being New Zealand’s biggest cancer killer, we DO NOT yet have a national lung cancer screening programme in place…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1900" dirty="0"/>
              <a:t>New Zealand has singled out inequities for Māori as a priory, however the lack of commitment to reduce inequalities is indefensible and unacceptable. 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NZ" sz="1900" dirty="0"/>
          </a:p>
        </p:txBody>
      </p:sp>
      <p:sp>
        <p:nvSpPr>
          <p:cNvPr id="7" name="Rectangle 6"/>
          <p:cNvSpPr/>
          <p:nvPr/>
        </p:nvSpPr>
        <p:spPr>
          <a:xfrm flipV="1">
            <a:off x="19547" y="6597352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 flipV="1">
            <a:off x="3345165" y="219902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847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F9D60027-EDE0-34C0-52A8-84F6AA4F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121743"/>
            <a:ext cx="8889011" cy="65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0" y="223497"/>
            <a:ext cx="6420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34B233"/>
                </a:solidFill>
              </a:rPr>
              <a:t>Lung Cancer Treatments   </a:t>
            </a:r>
            <a:r>
              <a:rPr lang="en-US" sz="3600" dirty="0"/>
              <a:t> </a:t>
            </a:r>
            <a:endParaRPr lang="en-NZ" sz="3600" dirty="0">
              <a:solidFill>
                <a:srgbClr val="34B23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3345165" y="219902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E75F7C9-99D8-7E0C-92E1-E9BB88C83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9" y="1630905"/>
            <a:ext cx="8546762" cy="4885613"/>
          </a:xfrm>
        </p:spPr>
      </p:pic>
    </p:spTree>
    <p:extLst>
      <p:ext uri="{BB962C8B-B14F-4D97-AF65-F5344CB8AC3E}">
        <p14:creationId xmlns:p14="http://schemas.microsoft.com/office/powerpoint/2010/main" val="266411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9547" y="6717273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 flipV="1">
            <a:off x="3345165" y="114972"/>
            <a:ext cx="5796136" cy="45719"/>
          </a:xfrm>
          <a:prstGeom prst="rect">
            <a:avLst/>
          </a:prstGeom>
          <a:solidFill>
            <a:srgbClr val="34B233"/>
          </a:solidFill>
          <a:ln>
            <a:solidFill>
              <a:srgbClr val="34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561D87C4-9693-FB7D-F897-6BA94024D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83"/>
            <a:ext cx="9144000" cy="64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2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66" y="17616"/>
            <a:ext cx="5796136" cy="80914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4B233"/>
                </a:solidFill>
              </a:rPr>
              <a:t>Lung Cancer Awareness    </a:t>
            </a:r>
            <a:r>
              <a:rPr lang="en-US" sz="3200" dirty="0"/>
              <a:t> </a:t>
            </a:r>
            <a:endParaRPr lang="en-NZ" sz="3200" dirty="0">
              <a:solidFill>
                <a:srgbClr val="34B233"/>
              </a:solidFill>
            </a:endParaRPr>
          </a:p>
        </p:txBody>
      </p:sp>
      <p:pic>
        <p:nvPicPr>
          <p:cNvPr id="17" name="Content Placeholder 16" descr="Diagram&#10;&#10;Description automatically generated">
            <a:extLst>
              <a:ext uri="{FF2B5EF4-FFF2-40B4-BE49-F238E27FC236}">
                <a16:creationId xmlns:a16="http://schemas.microsoft.com/office/drawing/2014/main" id="{F6406E0C-F9E9-B46A-6EEC-59872D769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0" y="1089692"/>
            <a:ext cx="3801061" cy="5352648"/>
          </a:xfrm>
        </p:spPr>
      </p:pic>
      <p:pic>
        <p:nvPicPr>
          <p:cNvPr id="19" name="Picture 1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F52BCE5-1435-101E-CF56-9484D426C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89692"/>
            <a:ext cx="3679678" cy="52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1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1240</Words>
  <Application>Microsoft Office PowerPoint</Application>
  <PresentationFormat>On-screen Show (4:3)</PresentationFormat>
  <Paragraphs>131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1_Office Theme</vt:lpstr>
      <vt:lpstr> Lung Foundation New Zealand  Patient advocacy group dedicated to increasing survival for lung cancer  2022 July - New Zealand Lung Cancer Conference (Auckland)    </vt:lpstr>
      <vt:lpstr>PowerPoint Presentation</vt:lpstr>
      <vt:lpstr>PowerPoint Presentation</vt:lpstr>
      <vt:lpstr>Lung Cancer in Aotearoa   </vt:lpstr>
      <vt:lpstr>Māori suffer extreme inequity </vt:lpstr>
      <vt:lpstr>PowerPoint Presentation</vt:lpstr>
      <vt:lpstr>Lung Cancer Treatments    </vt:lpstr>
      <vt:lpstr>PowerPoint Presentation</vt:lpstr>
      <vt:lpstr>Lung Cancer Awareness     </vt:lpstr>
      <vt:lpstr>Lung Cancer Patient Resources     </vt:lpstr>
      <vt:lpstr>Lung Cancer Patient Resources     </vt:lpstr>
      <vt:lpstr>PowerPoint Presentation</vt:lpstr>
      <vt:lpstr>Primary Healthcare and Lung Cancer </vt:lpstr>
      <vt:lpstr>Lung Cancer in New Zealand  </vt:lpstr>
    </vt:vector>
  </TitlesOfParts>
  <Company>St Georges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plan1</dc:creator>
  <cp:lastModifiedBy>Philip Hope</cp:lastModifiedBy>
  <cp:revision>134</cp:revision>
  <dcterms:created xsi:type="dcterms:W3CDTF">2018-07-01T20:02:31Z</dcterms:created>
  <dcterms:modified xsi:type="dcterms:W3CDTF">2022-07-01T00:01:02Z</dcterms:modified>
</cp:coreProperties>
</file>