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96" r:id="rId4"/>
    <p:sldMasterId id="2147483708" r:id="rId5"/>
    <p:sldMasterId id="2147483720" r:id="rId6"/>
  </p:sldMasterIdLst>
  <p:notesMasterIdLst>
    <p:notesMasterId r:id="rId25"/>
  </p:notesMasterIdLst>
  <p:sldIdLst>
    <p:sldId id="294" r:id="rId7"/>
    <p:sldId id="311" r:id="rId8"/>
    <p:sldId id="316" r:id="rId9"/>
    <p:sldId id="310" r:id="rId10"/>
    <p:sldId id="312" r:id="rId11"/>
    <p:sldId id="318" r:id="rId12"/>
    <p:sldId id="314" r:id="rId13"/>
    <p:sldId id="302" r:id="rId14"/>
    <p:sldId id="303" r:id="rId15"/>
    <p:sldId id="305" r:id="rId16"/>
    <p:sldId id="319" r:id="rId17"/>
    <p:sldId id="320" r:id="rId18"/>
    <p:sldId id="308" r:id="rId19"/>
    <p:sldId id="321" r:id="rId20"/>
    <p:sldId id="322" r:id="rId21"/>
    <p:sldId id="323" r:id="rId22"/>
    <p:sldId id="325" r:id="rId23"/>
    <p:sldId id="309" r:id="rId24"/>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1pPr>
    <a:lvl2pPr marL="457200" algn="r"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2pPr>
    <a:lvl3pPr marL="914400" algn="r"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3pPr>
    <a:lvl4pPr marL="1371600" algn="r"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4pPr>
    <a:lvl5pPr marL="1828800" algn="r"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5pPr>
    <a:lvl6pPr marL="2286000" algn="l" defTabSz="914400" rtl="0" eaLnBrk="1" latinLnBrk="0" hangingPunct="1">
      <a:defRPr sz="2400" kern="1200">
        <a:solidFill>
          <a:schemeClr val="tx1"/>
        </a:solidFill>
        <a:latin typeface="Arial" charset="0"/>
        <a:ea typeface="ヒラギノ角ゴ Pro W3" pitchFamily="-32" charset="-128"/>
        <a:cs typeface="+mn-cs"/>
      </a:defRPr>
    </a:lvl6pPr>
    <a:lvl7pPr marL="2743200" algn="l" defTabSz="914400" rtl="0" eaLnBrk="1" latinLnBrk="0" hangingPunct="1">
      <a:defRPr sz="2400" kern="1200">
        <a:solidFill>
          <a:schemeClr val="tx1"/>
        </a:solidFill>
        <a:latin typeface="Arial" charset="0"/>
        <a:ea typeface="ヒラギノ角ゴ Pro W3" pitchFamily="-32" charset="-128"/>
        <a:cs typeface="+mn-cs"/>
      </a:defRPr>
    </a:lvl7pPr>
    <a:lvl8pPr marL="3200400" algn="l" defTabSz="914400" rtl="0" eaLnBrk="1" latinLnBrk="0" hangingPunct="1">
      <a:defRPr sz="2400" kern="1200">
        <a:solidFill>
          <a:schemeClr val="tx1"/>
        </a:solidFill>
        <a:latin typeface="Arial" charset="0"/>
        <a:ea typeface="ヒラギノ角ゴ Pro W3" pitchFamily="-32" charset="-128"/>
        <a:cs typeface="+mn-cs"/>
      </a:defRPr>
    </a:lvl8pPr>
    <a:lvl9pPr marL="3657600" algn="l" defTabSz="914400" rtl="0" eaLnBrk="1" latinLnBrk="0" hangingPunct="1">
      <a:defRPr sz="2400" kern="1200">
        <a:solidFill>
          <a:schemeClr val="tx1"/>
        </a:solidFill>
        <a:latin typeface="Arial" charset="0"/>
        <a:ea typeface="ヒラギノ角ゴ Pro W3"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7CF"/>
    <a:srgbClr val="272727"/>
    <a:srgbClr val="636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0844" autoAdjust="0"/>
  </p:normalViewPr>
  <p:slideViewPr>
    <p:cSldViewPr>
      <p:cViewPr varScale="1">
        <p:scale>
          <a:sx n="66" d="100"/>
          <a:sy n="66" d="100"/>
        </p:scale>
        <p:origin x="14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184"/>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BE40C-98B9-4992-821C-F0679C6A110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AU"/>
        </a:p>
      </dgm:t>
    </dgm:pt>
    <dgm:pt modelId="{91DBA963-CC1B-411C-BB25-28E1D444FAB6}">
      <dgm:prSet phldrT="[Text]" custT="1"/>
      <dgm:spPr/>
      <dgm:t>
        <a:bodyPr/>
        <a:lstStyle/>
        <a:p>
          <a:r>
            <a:rPr lang="en-AU" sz="1600" dirty="0">
              <a:solidFill>
                <a:schemeClr val="tx1"/>
              </a:solidFill>
            </a:rPr>
            <a:t>Reimburse-</a:t>
          </a:r>
          <a:r>
            <a:rPr lang="en-AU" sz="1600" dirty="0" err="1">
              <a:solidFill>
                <a:schemeClr val="tx1"/>
              </a:solidFill>
            </a:rPr>
            <a:t>ment</a:t>
          </a:r>
          <a:r>
            <a:rPr lang="en-AU" sz="1600" dirty="0">
              <a:solidFill>
                <a:schemeClr val="tx1"/>
              </a:solidFill>
            </a:rPr>
            <a:t> decision makers</a:t>
          </a:r>
        </a:p>
      </dgm:t>
    </dgm:pt>
    <dgm:pt modelId="{914CC5C3-C146-4F0D-B685-76A64AE4972D}" type="parTrans" cxnId="{8334725F-87F0-423E-9307-CFD15569501F}">
      <dgm:prSet/>
      <dgm:spPr/>
      <dgm:t>
        <a:bodyPr/>
        <a:lstStyle/>
        <a:p>
          <a:endParaRPr lang="en-AU" sz="1600">
            <a:solidFill>
              <a:schemeClr val="tx1"/>
            </a:solidFill>
          </a:endParaRPr>
        </a:p>
      </dgm:t>
    </dgm:pt>
    <dgm:pt modelId="{C86A7746-FCA6-4437-9501-64128C8A2753}" type="sibTrans" cxnId="{8334725F-87F0-423E-9307-CFD15569501F}">
      <dgm:prSet/>
      <dgm:spPr/>
      <dgm:t>
        <a:bodyPr/>
        <a:lstStyle/>
        <a:p>
          <a:endParaRPr lang="en-AU" sz="1600">
            <a:solidFill>
              <a:schemeClr val="tx1"/>
            </a:solidFill>
          </a:endParaRPr>
        </a:p>
      </dgm:t>
    </dgm:pt>
    <dgm:pt modelId="{B0177B96-AE27-43F2-B3E3-EDB14638C6CE}">
      <dgm:prSet phldrT="[Text]" custT="1"/>
      <dgm:spPr/>
      <dgm:t>
        <a:bodyPr/>
        <a:lstStyle/>
        <a:p>
          <a:r>
            <a:rPr lang="en-AU" sz="1600" dirty="0">
              <a:solidFill>
                <a:schemeClr val="tx1"/>
              </a:solidFill>
            </a:rPr>
            <a:t>HTA agencies</a:t>
          </a:r>
        </a:p>
      </dgm:t>
    </dgm:pt>
    <dgm:pt modelId="{3181F4A1-1061-4FAC-864C-1D1034516534}" type="parTrans" cxnId="{9E7DA7FD-02A7-4BE6-96A6-4647CEAC4C23}">
      <dgm:prSet custT="1"/>
      <dgm:spPr>
        <a:noFill/>
      </dgm:spPr>
      <dgm:t>
        <a:bodyPr/>
        <a:lstStyle/>
        <a:p>
          <a:endParaRPr lang="en-AU" sz="1600">
            <a:solidFill>
              <a:schemeClr val="tx1"/>
            </a:solidFill>
          </a:endParaRPr>
        </a:p>
      </dgm:t>
    </dgm:pt>
    <dgm:pt modelId="{45D4DE23-CE2B-4114-A7E2-E4788F358EEC}" type="sibTrans" cxnId="{9E7DA7FD-02A7-4BE6-96A6-4647CEAC4C23}">
      <dgm:prSet/>
      <dgm:spPr/>
      <dgm:t>
        <a:bodyPr/>
        <a:lstStyle/>
        <a:p>
          <a:endParaRPr lang="en-AU" sz="1600">
            <a:solidFill>
              <a:schemeClr val="tx1"/>
            </a:solidFill>
          </a:endParaRPr>
        </a:p>
      </dgm:t>
    </dgm:pt>
    <dgm:pt modelId="{7FF1557B-F083-48EE-A027-04BA49014F77}">
      <dgm:prSet phldrT="[Text]" custT="1"/>
      <dgm:spPr/>
      <dgm:t>
        <a:bodyPr/>
        <a:lstStyle/>
        <a:p>
          <a:r>
            <a:rPr lang="en-AU" sz="1600" dirty="0">
              <a:solidFill>
                <a:schemeClr val="tx1"/>
              </a:solidFill>
            </a:rPr>
            <a:t>Pharma Group</a:t>
          </a:r>
        </a:p>
      </dgm:t>
    </dgm:pt>
    <dgm:pt modelId="{61E5BC71-B39F-45E4-B28E-A9F5FCA35676}" type="parTrans" cxnId="{03DB62C2-BE9C-4BC3-A580-BC7BB61FAEF2}">
      <dgm:prSet custT="1"/>
      <dgm:spPr>
        <a:noFill/>
      </dgm:spPr>
      <dgm:t>
        <a:bodyPr/>
        <a:lstStyle/>
        <a:p>
          <a:endParaRPr lang="en-AU" sz="1600" dirty="0">
            <a:solidFill>
              <a:schemeClr val="tx1"/>
            </a:solidFill>
          </a:endParaRPr>
        </a:p>
      </dgm:t>
    </dgm:pt>
    <dgm:pt modelId="{E48415B4-D04D-4BD5-8FCA-B9EE79FD60B5}" type="sibTrans" cxnId="{03DB62C2-BE9C-4BC3-A580-BC7BB61FAEF2}">
      <dgm:prSet/>
      <dgm:spPr/>
      <dgm:t>
        <a:bodyPr/>
        <a:lstStyle/>
        <a:p>
          <a:endParaRPr lang="en-AU" sz="1600">
            <a:solidFill>
              <a:schemeClr val="tx1"/>
            </a:solidFill>
          </a:endParaRPr>
        </a:p>
      </dgm:t>
    </dgm:pt>
    <dgm:pt modelId="{CD163211-3158-4C56-AE4A-83CB94D8020B}">
      <dgm:prSet phldrT="[Text]" custT="1"/>
      <dgm:spPr/>
      <dgm:t>
        <a:bodyPr/>
        <a:lstStyle/>
        <a:p>
          <a:r>
            <a:rPr lang="en-AU" sz="1600" dirty="0">
              <a:solidFill>
                <a:schemeClr val="tx1"/>
              </a:solidFill>
            </a:rPr>
            <a:t>Payers</a:t>
          </a:r>
        </a:p>
      </dgm:t>
    </dgm:pt>
    <dgm:pt modelId="{F1533A0B-1DA8-4D39-AB61-0B6BD15EE293}" type="parTrans" cxnId="{778BF246-1E7D-45B0-909B-11EE5AB3B606}">
      <dgm:prSet custT="1"/>
      <dgm:spPr>
        <a:noFill/>
        <a:ln>
          <a:noFill/>
        </a:ln>
      </dgm:spPr>
      <dgm:t>
        <a:bodyPr/>
        <a:lstStyle/>
        <a:p>
          <a:endParaRPr lang="en-AU" sz="1600">
            <a:solidFill>
              <a:schemeClr val="tx1"/>
            </a:solidFill>
          </a:endParaRPr>
        </a:p>
      </dgm:t>
    </dgm:pt>
    <dgm:pt modelId="{CBFCE21F-B70D-4A22-9AA0-B52CA97EA09E}" type="sibTrans" cxnId="{778BF246-1E7D-45B0-909B-11EE5AB3B606}">
      <dgm:prSet/>
      <dgm:spPr/>
      <dgm:t>
        <a:bodyPr/>
        <a:lstStyle/>
        <a:p>
          <a:endParaRPr lang="en-AU" sz="1600">
            <a:solidFill>
              <a:schemeClr val="tx1"/>
            </a:solidFill>
          </a:endParaRPr>
        </a:p>
      </dgm:t>
    </dgm:pt>
    <dgm:pt modelId="{91BFF408-8B06-4B05-B0CA-9512E62FE14B}">
      <dgm:prSet phldrT="[Text]" custT="1"/>
      <dgm:spPr/>
      <dgm:t>
        <a:bodyPr/>
        <a:lstStyle/>
        <a:p>
          <a:r>
            <a:rPr lang="en-AU" sz="1600" dirty="0">
              <a:solidFill>
                <a:schemeClr val="tx1"/>
              </a:solidFill>
            </a:rPr>
            <a:t>Patients</a:t>
          </a:r>
        </a:p>
      </dgm:t>
    </dgm:pt>
    <dgm:pt modelId="{B6401CB0-7023-4DF2-85D8-E52068F65FBC}" type="parTrans" cxnId="{996A7EE2-2B2D-4C24-AE1F-11F69C622B13}">
      <dgm:prSet custT="1"/>
      <dgm:spPr>
        <a:noFill/>
      </dgm:spPr>
      <dgm:t>
        <a:bodyPr/>
        <a:lstStyle/>
        <a:p>
          <a:endParaRPr lang="en-AU" sz="1600">
            <a:solidFill>
              <a:schemeClr val="tx1"/>
            </a:solidFill>
          </a:endParaRPr>
        </a:p>
      </dgm:t>
    </dgm:pt>
    <dgm:pt modelId="{15FC060F-080A-42B0-AB75-4007749631B5}" type="sibTrans" cxnId="{996A7EE2-2B2D-4C24-AE1F-11F69C622B13}">
      <dgm:prSet/>
      <dgm:spPr/>
      <dgm:t>
        <a:bodyPr/>
        <a:lstStyle/>
        <a:p>
          <a:endParaRPr lang="en-AU" sz="1600">
            <a:solidFill>
              <a:schemeClr val="tx1"/>
            </a:solidFill>
          </a:endParaRPr>
        </a:p>
      </dgm:t>
    </dgm:pt>
    <dgm:pt modelId="{095EEF13-D26F-48DF-9E55-C121B7354A0E}">
      <dgm:prSet phldrT="[Text]" custT="1"/>
      <dgm:spPr/>
      <dgm:t>
        <a:bodyPr/>
        <a:lstStyle/>
        <a:p>
          <a:r>
            <a:rPr lang="en-AU" sz="1600" dirty="0">
              <a:solidFill>
                <a:schemeClr val="tx1"/>
              </a:solidFill>
            </a:rPr>
            <a:t>Doctors</a:t>
          </a:r>
        </a:p>
      </dgm:t>
    </dgm:pt>
    <dgm:pt modelId="{18F9DD7B-E9F1-47D1-A5B7-957A674ADAC9}" type="parTrans" cxnId="{878A2E02-F71F-4E4A-813E-638AFCCBA571}">
      <dgm:prSet custT="1"/>
      <dgm:spPr>
        <a:noFill/>
      </dgm:spPr>
      <dgm:t>
        <a:bodyPr/>
        <a:lstStyle/>
        <a:p>
          <a:endParaRPr lang="en-AU" sz="1600">
            <a:solidFill>
              <a:schemeClr val="tx1"/>
            </a:solidFill>
          </a:endParaRPr>
        </a:p>
      </dgm:t>
    </dgm:pt>
    <dgm:pt modelId="{1032C0D4-F3CA-4D05-8FE0-C619034C2024}" type="sibTrans" cxnId="{878A2E02-F71F-4E4A-813E-638AFCCBA571}">
      <dgm:prSet/>
      <dgm:spPr/>
      <dgm:t>
        <a:bodyPr/>
        <a:lstStyle/>
        <a:p>
          <a:endParaRPr lang="en-AU" sz="1600">
            <a:solidFill>
              <a:schemeClr val="tx1"/>
            </a:solidFill>
          </a:endParaRPr>
        </a:p>
      </dgm:t>
    </dgm:pt>
    <dgm:pt modelId="{23AB1A74-C646-4BB9-81AD-F5303E6D7E72}" type="pres">
      <dgm:prSet presAssocID="{936BE40C-98B9-4992-821C-F0679C6A1107}" presName="Name0" presStyleCnt="0">
        <dgm:presLayoutVars>
          <dgm:chMax val="1"/>
          <dgm:dir/>
          <dgm:animLvl val="ctr"/>
          <dgm:resizeHandles val="exact"/>
        </dgm:presLayoutVars>
      </dgm:prSet>
      <dgm:spPr/>
    </dgm:pt>
    <dgm:pt modelId="{C0AB86F4-481F-4D08-AB79-8999E686340C}" type="pres">
      <dgm:prSet presAssocID="{91DBA963-CC1B-411C-BB25-28E1D444FAB6}" presName="centerShape" presStyleLbl="node0" presStyleIdx="0" presStyleCnt="1" custScaleX="123749" custScaleY="115182" custLinFactNeighborX="397" custLinFactNeighborY="3235"/>
      <dgm:spPr/>
    </dgm:pt>
    <dgm:pt modelId="{74FB6908-D3A8-43BD-831A-51923511BE02}" type="pres">
      <dgm:prSet presAssocID="{3181F4A1-1061-4FAC-864C-1D1034516534}" presName="parTrans" presStyleLbl="sibTrans2D1" presStyleIdx="0" presStyleCnt="5"/>
      <dgm:spPr/>
    </dgm:pt>
    <dgm:pt modelId="{85E4B596-434A-49AB-A939-5FC89D563844}" type="pres">
      <dgm:prSet presAssocID="{3181F4A1-1061-4FAC-864C-1D1034516534}" presName="connectorText" presStyleLbl="sibTrans2D1" presStyleIdx="0" presStyleCnt="5"/>
      <dgm:spPr/>
    </dgm:pt>
    <dgm:pt modelId="{5BE9AE1E-2D52-4A05-9283-B2EB1F396855}" type="pres">
      <dgm:prSet presAssocID="{B0177B96-AE27-43F2-B3E3-EDB14638C6CE}" presName="node" presStyleLbl="node1" presStyleIdx="0" presStyleCnt="5" custScaleX="102234" custScaleY="94532">
        <dgm:presLayoutVars>
          <dgm:bulletEnabled val="1"/>
        </dgm:presLayoutVars>
      </dgm:prSet>
      <dgm:spPr/>
    </dgm:pt>
    <dgm:pt modelId="{A3813C17-241E-457D-95E0-773F27A31F45}" type="pres">
      <dgm:prSet presAssocID="{61E5BC71-B39F-45E4-B28E-A9F5FCA35676}" presName="parTrans" presStyleLbl="sibTrans2D1" presStyleIdx="1" presStyleCnt="5"/>
      <dgm:spPr/>
    </dgm:pt>
    <dgm:pt modelId="{8531594A-309C-4E29-97DC-5E77C1F3FF49}" type="pres">
      <dgm:prSet presAssocID="{61E5BC71-B39F-45E4-B28E-A9F5FCA35676}" presName="connectorText" presStyleLbl="sibTrans2D1" presStyleIdx="1" presStyleCnt="5"/>
      <dgm:spPr/>
    </dgm:pt>
    <dgm:pt modelId="{A9ABB0B2-B5FC-46C2-A3CD-5E88AB526A0A}" type="pres">
      <dgm:prSet presAssocID="{7FF1557B-F083-48EE-A027-04BA49014F77}" presName="node" presStyleLbl="node1" presStyleIdx="1" presStyleCnt="5" custRadScaleRad="125278" custRadScaleInc="-11888">
        <dgm:presLayoutVars>
          <dgm:bulletEnabled val="1"/>
        </dgm:presLayoutVars>
      </dgm:prSet>
      <dgm:spPr/>
    </dgm:pt>
    <dgm:pt modelId="{E9249EF9-CE42-45AE-8CBB-799A15813D27}" type="pres">
      <dgm:prSet presAssocID="{F1533A0B-1DA8-4D39-AB61-0B6BD15EE293}" presName="parTrans" presStyleLbl="sibTrans2D1" presStyleIdx="2" presStyleCnt="5"/>
      <dgm:spPr/>
    </dgm:pt>
    <dgm:pt modelId="{BB6CF2CC-DA42-4C83-A4BA-29E78928A787}" type="pres">
      <dgm:prSet presAssocID="{F1533A0B-1DA8-4D39-AB61-0B6BD15EE293}" presName="connectorText" presStyleLbl="sibTrans2D1" presStyleIdx="2" presStyleCnt="5"/>
      <dgm:spPr/>
    </dgm:pt>
    <dgm:pt modelId="{C0CB2208-8DB2-42E9-8CD1-8E8BA5A9F7EE}" type="pres">
      <dgm:prSet presAssocID="{CD163211-3158-4C56-AE4A-83CB94D8020B}" presName="node" presStyleLbl="node1" presStyleIdx="2" presStyleCnt="5" custRadScaleRad="138689" custRadScaleInc="-66268">
        <dgm:presLayoutVars>
          <dgm:bulletEnabled val="1"/>
        </dgm:presLayoutVars>
      </dgm:prSet>
      <dgm:spPr/>
    </dgm:pt>
    <dgm:pt modelId="{3A4631FA-F350-42FA-BA6A-980386FF04DB}" type="pres">
      <dgm:prSet presAssocID="{B6401CB0-7023-4DF2-85D8-E52068F65FBC}" presName="parTrans" presStyleLbl="sibTrans2D1" presStyleIdx="3" presStyleCnt="5"/>
      <dgm:spPr/>
    </dgm:pt>
    <dgm:pt modelId="{AF1E9231-F1E6-4FAE-9976-5DD9159A26D2}" type="pres">
      <dgm:prSet presAssocID="{B6401CB0-7023-4DF2-85D8-E52068F65FBC}" presName="connectorText" presStyleLbl="sibTrans2D1" presStyleIdx="3" presStyleCnt="5"/>
      <dgm:spPr/>
    </dgm:pt>
    <dgm:pt modelId="{690A5440-516E-46DB-BC5C-77BC8A87F869}" type="pres">
      <dgm:prSet presAssocID="{91BFF408-8B06-4B05-B0CA-9512E62FE14B}" presName="node" presStyleLbl="node1" presStyleIdx="3" presStyleCnt="5" custScaleX="94483" custScaleY="91926" custRadScaleRad="120645" custRadScaleInc="60908">
        <dgm:presLayoutVars>
          <dgm:bulletEnabled val="1"/>
        </dgm:presLayoutVars>
      </dgm:prSet>
      <dgm:spPr/>
    </dgm:pt>
    <dgm:pt modelId="{A2E51C92-78F8-4283-8492-7E2DA7A66453}" type="pres">
      <dgm:prSet presAssocID="{18F9DD7B-E9F1-47D1-A5B7-957A674ADAC9}" presName="parTrans" presStyleLbl="sibTrans2D1" presStyleIdx="4" presStyleCnt="5"/>
      <dgm:spPr/>
    </dgm:pt>
    <dgm:pt modelId="{CFBBF6E5-930A-4362-AE95-CD021A247ED9}" type="pres">
      <dgm:prSet presAssocID="{18F9DD7B-E9F1-47D1-A5B7-957A674ADAC9}" presName="connectorText" presStyleLbl="sibTrans2D1" presStyleIdx="4" presStyleCnt="5"/>
      <dgm:spPr/>
    </dgm:pt>
    <dgm:pt modelId="{023D6300-0388-40A4-B800-4B2908E8679D}" type="pres">
      <dgm:prSet presAssocID="{095EEF13-D26F-48DF-9E55-C121B7354A0E}" presName="node" presStyleLbl="node1" presStyleIdx="4" presStyleCnt="5" custScaleX="104202" custScaleY="103822" custRadScaleRad="134434" custRadScaleInc="14568">
        <dgm:presLayoutVars>
          <dgm:bulletEnabled val="1"/>
        </dgm:presLayoutVars>
      </dgm:prSet>
      <dgm:spPr/>
    </dgm:pt>
  </dgm:ptLst>
  <dgm:cxnLst>
    <dgm:cxn modelId="{878A2E02-F71F-4E4A-813E-638AFCCBA571}" srcId="{91DBA963-CC1B-411C-BB25-28E1D444FAB6}" destId="{095EEF13-D26F-48DF-9E55-C121B7354A0E}" srcOrd="4" destOrd="0" parTransId="{18F9DD7B-E9F1-47D1-A5B7-957A674ADAC9}" sibTransId="{1032C0D4-F3CA-4D05-8FE0-C619034C2024}"/>
    <dgm:cxn modelId="{66FBAA10-3A97-48B1-9289-A69FB2D2B3E9}" type="presOf" srcId="{F1533A0B-1DA8-4D39-AB61-0B6BD15EE293}" destId="{E9249EF9-CE42-45AE-8CBB-799A15813D27}" srcOrd="0" destOrd="0" presId="urn:microsoft.com/office/officeart/2005/8/layout/radial5"/>
    <dgm:cxn modelId="{BEB2813C-919B-4B7A-B3BF-C8A1426768B1}" type="presOf" srcId="{18F9DD7B-E9F1-47D1-A5B7-957A674ADAC9}" destId="{CFBBF6E5-930A-4362-AE95-CD021A247ED9}" srcOrd="1" destOrd="0" presId="urn:microsoft.com/office/officeart/2005/8/layout/radial5"/>
    <dgm:cxn modelId="{23A52E5F-3467-4463-9637-22EF2D6DF0B4}" type="presOf" srcId="{91BFF408-8B06-4B05-B0CA-9512E62FE14B}" destId="{690A5440-516E-46DB-BC5C-77BC8A87F869}" srcOrd="0" destOrd="0" presId="urn:microsoft.com/office/officeart/2005/8/layout/radial5"/>
    <dgm:cxn modelId="{8334725F-87F0-423E-9307-CFD15569501F}" srcId="{936BE40C-98B9-4992-821C-F0679C6A1107}" destId="{91DBA963-CC1B-411C-BB25-28E1D444FAB6}" srcOrd="0" destOrd="0" parTransId="{914CC5C3-C146-4F0D-B685-76A64AE4972D}" sibTransId="{C86A7746-FCA6-4437-9501-64128C8A2753}"/>
    <dgm:cxn modelId="{778BF246-1E7D-45B0-909B-11EE5AB3B606}" srcId="{91DBA963-CC1B-411C-BB25-28E1D444FAB6}" destId="{CD163211-3158-4C56-AE4A-83CB94D8020B}" srcOrd="2" destOrd="0" parTransId="{F1533A0B-1DA8-4D39-AB61-0B6BD15EE293}" sibTransId="{CBFCE21F-B70D-4A22-9AA0-B52CA97EA09E}"/>
    <dgm:cxn modelId="{ED8DEC48-E924-4008-B2EA-29D3E9A694BD}" type="presOf" srcId="{18F9DD7B-E9F1-47D1-A5B7-957A674ADAC9}" destId="{A2E51C92-78F8-4283-8492-7E2DA7A66453}" srcOrd="0" destOrd="0" presId="urn:microsoft.com/office/officeart/2005/8/layout/radial5"/>
    <dgm:cxn modelId="{018C6F6A-6211-40F2-BAF5-798E124C08E3}" type="presOf" srcId="{B6401CB0-7023-4DF2-85D8-E52068F65FBC}" destId="{3A4631FA-F350-42FA-BA6A-980386FF04DB}" srcOrd="0" destOrd="0" presId="urn:microsoft.com/office/officeart/2005/8/layout/radial5"/>
    <dgm:cxn modelId="{694C514A-19C5-475F-A123-A78C2EEBFF99}" type="presOf" srcId="{3181F4A1-1061-4FAC-864C-1D1034516534}" destId="{85E4B596-434A-49AB-A939-5FC89D563844}" srcOrd="1" destOrd="0" presId="urn:microsoft.com/office/officeart/2005/8/layout/radial5"/>
    <dgm:cxn modelId="{B7D8B670-10BC-403D-91BC-721246CD34D9}" type="presOf" srcId="{CD163211-3158-4C56-AE4A-83CB94D8020B}" destId="{C0CB2208-8DB2-42E9-8CD1-8E8BA5A9F7EE}" srcOrd="0" destOrd="0" presId="urn:microsoft.com/office/officeart/2005/8/layout/radial5"/>
    <dgm:cxn modelId="{655CB652-5566-4886-AE43-D9814109FBE7}" type="presOf" srcId="{B6401CB0-7023-4DF2-85D8-E52068F65FBC}" destId="{AF1E9231-F1E6-4FAE-9976-5DD9159A26D2}" srcOrd="1" destOrd="0" presId="urn:microsoft.com/office/officeart/2005/8/layout/radial5"/>
    <dgm:cxn modelId="{2BDC4559-A60A-4B8F-885B-AFFA1EDA7524}" type="presOf" srcId="{B0177B96-AE27-43F2-B3E3-EDB14638C6CE}" destId="{5BE9AE1E-2D52-4A05-9283-B2EB1F396855}" srcOrd="0" destOrd="0" presId="urn:microsoft.com/office/officeart/2005/8/layout/radial5"/>
    <dgm:cxn modelId="{6D95F180-4010-43F7-BB02-62B22725D5F9}" type="presOf" srcId="{F1533A0B-1DA8-4D39-AB61-0B6BD15EE293}" destId="{BB6CF2CC-DA42-4C83-A4BA-29E78928A787}" srcOrd="1" destOrd="0" presId="urn:microsoft.com/office/officeart/2005/8/layout/radial5"/>
    <dgm:cxn modelId="{B444969A-79CE-44A3-BC0F-57E524BCD311}" type="presOf" srcId="{936BE40C-98B9-4992-821C-F0679C6A1107}" destId="{23AB1A74-C646-4BB9-81AD-F5303E6D7E72}" srcOrd="0" destOrd="0" presId="urn:microsoft.com/office/officeart/2005/8/layout/radial5"/>
    <dgm:cxn modelId="{25710E9B-E936-42BC-9A06-20E05A2B3FBD}" type="presOf" srcId="{7FF1557B-F083-48EE-A027-04BA49014F77}" destId="{A9ABB0B2-B5FC-46C2-A3CD-5E88AB526A0A}" srcOrd="0" destOrd="0" presId="urn:microsoft.com/office/officeart/2005/8/layout/radial5"/>
    <dgm:cxn modelId="{2DF667AD-E8C3-415F-A2DF-6E72785AB825}" type="presOf" srcId="{91DBA963-CC1B-411C-BB25-28E1D444FAB6}" destId="{C0AB86F4-481F-4D08-AB79-8999E686340C}" srcOrd="0" destOrd="0" presId="urn:microsoft.com/office/officeart/2005/8/layout/radial5"/>
    <dgm:cxn modelId="{D2CFEABE-C2AE-48A0-BA32-FEADE97A9520}" type="presOf" srcId="{095EEF13-D26F-48DF-9E55-C121B7354A0E}" destId="{023D6300-0388-40A4-B800-4B2908E8679D}" srcOrd="0" destOrd="0" presId="urn:microsoft.com/office/officeart/2005/8/layout/radial5"/>
    <dgm:cxn modelId="{03DB62C2-BE9C-4BC3-A580-BC7BB61FAEF2}" srcId="{91DBA963-CC1B-411C-BB25-28E1D444FAB6}" destId="{7FF1557B-F083-48EE-A027-04BA49014F77}" srcOrd="1" destOrd="0" parTransId="{61E5BC71-B39F-45E4-B28E-A9F5FCA35676}" sibTransId="{E48415B4-D04D-4BD5-8FCA-B9EE79FD60B5}"/>
    <dgm:cxn modelId="{996A7EE2-2B2D-4C24-AE1F-11F69C622B13}" srcId="{91DBA963-CC1B-411C-BB25-28E1D444FAB6}" destId="{91BFF408-8B06-4B05-B0CA-9512E62FE14B}" srcOrd="3" destOrd="0" parTransId="{B6401CB0-7023-4DF2-85D8-E52068F65FBC}" sibTransId="{15FC060F-080A-42B0-AB75-4007749631B5}"/>
    <dgm:cxn modelId="{C80667F7-307A-4D88-84D0-38AE2415AB9B}" type="presOf" srcId="{61E5BC71-B39F-45E4-B28E-A9F5FCA35676}" destId="{A3813C17-241E-457D-95E0-773F27A31F45}" srcOrd="0" destOrd="0" presId="urn:microsoft.com/office/officeart/2005/8/layout/radial5"/>
    <dgm:cxn modelId="{81DDCFFC-27A7-45FB-A5DC-3D1BF72CFE3E}" type="presOf" srcId="{61E5BC71-B39F-45E4-B28E-A9F5FCA35676}" destId="{8531594A-309C-4E29-97DC-5E77C1F3FF49}" srcOrd="1" destOrd="0" presId="urn:microsoft.com/office/officeart/2005/8/layout/radial5"/>
    <dgm:cxn modelId="{FD1E77FD-D580-4626-98FF-456D6E67B70E}" type="presOf" srcId="{3181F4A1-1061-4FAC-864C-1D1034516534}" destId="{74FB6908-D3A8-43BD-831A-51923511BE02}" srcOrd="0" destOrd="0" presId="urn:microsoft.com/office/officeart/2005/8/layout/radial5"/>
    <dgm:cxn modelId="{9E7DA7FD-02A7-4BE6-96A6-4647CEAC4C23}" srcId="{91DBA963-CC1B-411C-BB25-28E1D444FAB6}" destId="{B0177B96-AE27-43F2-B3E3-EDB14638C6CE}" srcOrd="0" destOrd="0" parTransId="{3181F4A1-1061-4FAC-864C-1D1034516534}" sibTransId="{45D4DE23-CE2B-4114-A7E2-E4788F358EEC}"/>
    <dgm:cxn modelId="{76FDCE86-E5B8-40C4-8E56-451EEA2B0526}" type="presParOf" srcId="{23AB1A74-C646-4BB9-81AD-F5303E6D7E72}" destId="{C0AB86F4-481F-4D08-AB79-8999E686340C}" srcOrd="0" destOrd="0" presId="urn:microsoft.com/office/officeart/2005/8/layout/radial5"/>
    <dgm:cxn modelId="{166182A6-AB6D-4B13-87DF-BB6C02FC6553}" type="presParOf" srcId="{23AB1A74-C646-4BB9-81AD-F5303E6D7E72}" destId="{74FB6908-D3A8-43BD-831A-51923511BE02}" srcOrd="1" destOrd="0" presId="urn:microsoft.com/office/officeart/2005/8/layout/radial5"/>
    <dgm:cxn modelId="{6BF24AF9-9579-43CA-9C52-6BD102B65551}" type="presParOf" srcId="{74FB6908-D3A8-43BD-831A-51923511BE02}" destId="{85E4B596-434A-49AB-A939-5FC89D563844}" srcOrd="0" destOrd="0" presId="urn:microsoft.com/office/officeart/2005/8/layout/radial5"/>
    <dgm:cxn modelId="{DAF21126-48B3-4DF3-8460-DEE6D5F8CAA8}" type="presParOf" srcId="{23AB1A74-C646-4BB9-81AD-F5303E6D7E72}" destId="{5BE9AE1E-2D52-4A05-9283-B2EB1F396855}" srcOrd="2" destOrd="0" presId="urn:microsoft.com/office/officeart/2005/8/layout/radial5"/>
    <dgm:cxn modelId="{F27E218D-F5E3-43A4-9261-47973BDF266F}" type="presParOf" srcId="{23AB1A74-C646-4BB9-81AD-F5303E6D7E72}" destId="{A3813C17-241E-457D-95E0-773F27A31F45}" srcOrd="3" destOrd="0" presId="urn:microsoft.com/office/officeart/2005/8/layout/radial5"/>
    <dgm:cxn modelId="{30480D18-3057-4103-9A2F-DF4CE1ABC1FB}" type="presParOf" srcId="{A3813C17-241E-457D-95E0-773F27A31F45}" destId="{8531594A-309C-4E29-97DC-5E77C1F3FF49}" srcOrd="0" destOrd="0" presId="urn:microsoft.com/office/officeart/2005/8/layout/radial5"/>
    <dgm:cxn modelId="{0E2580F1-A24B-4B14-AE01-DC6B40626B73}" type="presParOf" srcId="{23AB1A74-C646-4BB9-81AD-F5303E6D7E72}" destId="{A9ABB0B2-B5FC-46C2-A3CD-5E88AB526A0A}" srcOrd="4" destOrd="0" presId="urn:microsoft.com/office/officeart/2005/8/layout/radial5"/>
    <dgm:cxn modelId="{D742AAF8-785B-42C5-A46E-AB909EA49179}" type="presParOf" srcId="{23AB1A74-C646-4BB9-81AD-F5303E6D7E72}" destId="{E9249EF9-CE42-45AE-8CBB-799A15813D27}" srcOrd="5" destOrd="0" presId="urn:microsoft.com/office/officeart/2005/8/layout/radial5"/>
    <dgm:cxn modelId="{157EFA5A-0573-40E9-8ECB-B8DB2EA899BB}" type="presParOf" srcId="{E9249EF9-CE42-45AE-8CBB-799A15813D27}" destId="{BB6CF2CC-DA42-4C83-A4BA-29E78928A787}" srcOrd="0" destOrd="0" presId="urn:microsoft.com/office/officeart/2005/8/layout/radial5"/>
    <dgm:cxn modelId="{999FAEB2-31F5-458F-A6CF-93AC5ADE0DB8}" type="presParOf" srcId="{23AB1A74-C646-4BB9-81AD-F5303E6D7E72}" destId="{C0CB2208-8DB2-42E9-8CD1-8E8BA5A9F7EE}" srcOrd="6" destOrd="0" presId="urn:microsoft.com/office/officeart/2005/8/layout/radial5"/>
    <dgm:cxn modelId="{C9082BF6-B7F6-48B3-9AB9-4D09EEEF2A4D}" type="presParOf" srcId="{23AB1A74-C646-4BB9-81AD-F5303E6D7E72}" destId="{3A4631FA-F350-42FA-BA6A-980386FF04DB}" srcOrd="7" destOrd="0" presId="urn:microsoft.com/office/officeart/2005/8/layout/radial5"/>
    <dgm:cxn modelId="{B013A075-1C64-46FF-BEC2-0BEDCA3D3FC8}" type="presParOf" srcId="{3A4631FA-F350-42FA-BA6A-980386FF04DB}" destId="{AF1E9231-F1E6-4FAE-9976-5DD9159A26D2}" srcOrd="0" destOrd="0" presId="urn:microsoft.com/office/officeart/2005/8/layout/radial5"/>
    <dgm:cxn modelId="{18905CEE-E8BC-4ABF-84B8-0EF858F77243}" type="presParOf" srcId="{23AB1A74-C646-4BB9-81AD-F5303E6D7E72}" destId="{690A5440-516E-46DB-BC5C-77BC8A87F869}" srcOrd="8" destOrd="0" presId="urn:microsoft.com/office/officeart/2005/8/layout/radial5"/>
    <dgm:cxn modelId="{A7BF6DFA-A64C-4F1A-A0F2-8090950431E2}" type="presParOf" srcId="{23AB1A74-C646-4BB9-81AD-F5303E6D7E72}" destId="{A2E51C92-78F8-4283-8492-7E2DA7A66453}" srcOrd="9" destOrd="0" presId="urn:microsoft.com/office/officeart/2005/8/layout/radial5"/>
    <dgm:cxn modelId="{6A784F8C-3795-4FFE-8796-48C9681A8DC8}" type="presParOf" srcId="{A2E51C92-78F8-4283-8492-7E2DA7A66453}" destId="{CFBBF6E5-930A-4362-AE95-CD021A247ED9}" srcOrd="0" destOrd="0" presId="urn:microsoft.com/office/officeart/2005/8/layout/radial5"/>
    <dgm:cxn modelId="{9C1A66F6-C53B-45E0-9F7A-210279053761}" type="presParOf" srcId="{23AB1A74-C646-4BB9-81AD-F5303E6D7E72}" destId="{023D6300-0388-40A4-B800-4B2908E8679D}"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E6EB2-BBFD-409E-8477-91F3D4A6A36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BC3FF98E-70C9-46DF-8037-278ED18178CA}">
      <dgm:prSet phldrT="[Text]" custT="1"/>
      <dgm:spPr>
        <a:solidFill>
          <a:srgbClr val="C70193"/>
        </a:solidFill>
      </dgm:spPr>
      <dgm:t>
        <a:bodyPr/>
        <a:lstStyle/>
        <a:p>
          <a:r>
            <a:rPr lang="en-GB" sz="1600" b="1" dirty="0"/>
            <a:t>Patient evidence</a:t>
          </a:r>
        </a:p>
      </dgm:t>
    </dgm:pt>
    <dgm:pt modelId="{A88EB393-1A60-485E-9EC4-3D5126F28244}" type="parTrans" cxnId="{9EF452A3-0D5B-49A7-B725-FC21E6717BE6}">
      <dgm:prSet/>
      <dgm:spPr/>
      <dgm:t>
        <a:bodyPr/>
        <a:lstStyle/>
        <a:p>
          <a:endParaRPr lang="en-GB"/>
        </a:p>
      </dgm:t>
    </dgm:pt>
    <dgm:pt modelId="{E7988A42-C6CC-4480-B9C3-23B2136EF43E}" type="sibTrans" cxnId="{9EF452A3-0D5B-49A7-B725-FC21E6717BE6}">
      <dgm:prSet/>
      <dgm:spPr/>
      <dgm:t>
        <a:bodyPr/>
        <a:lstStyle/>
        <a:p>
          <a:endParaRPr lang="en-GB"/>
        </a:p>
      </dgm:t>
    </dgm:pt>
    <dgm:pt modelId="{920A0E9C-8C01-4F23-9187-C678F796DE66}">
      <dgm:prSet phldrT="[Text]" custT="1"/>
      <dgm:spPr>
        <a:solidFill>
          <a:schemeClr val="accent3">
            <a:lumMod val="75000"/>
          </a:schemeClr>
        </a:solidFill>
      </dgm:spPr>
      <dgm:t>
        <a:bodyPr/>
        <a:lstStyle/>
        <a:p>
          <a:r>
            <a:rPr lang="en-GB" sz="1600" b="1" dirty="0"/>
            <a:t>Clinical  evidence</a:t>
          </a:r>
        </a:p>
      </dgm:t>
    </dgm:pt>
    <dgm:pt modelId="{434D4E9F-CF8E-4516-80CB-AEDA949FE363}" type="parTrans" cxnId="{623BEF72-056A-48CF-918B-0F620478E37B}">
      <dgm:prSet/>
      <dgm:spPr/>
      <dgm:t>
        <a:bodyPr/>
        <a:lstStyle/>
        <a:p>
          <a:endParaRPr lang="en-GB"/>
        </a:p>
      </dgm:t>
    </dgm:pt>
    <dgm:pt modelId="{5FD2E415-20A0-444C-B442-2844C6581D96}" type="sibTrans" cxnId="{623BEF72-056A-48CF-918B-0F620478E37B}">
      <dgm:prSet/>
      <dgm:spPr/>
      <dgm:t>
        <a:bodyPr/>
        <a:lstStyle/>
        <a:p>
          <a:endParaRPr lang="en-GB"/>
        </a:p>
      </dgm:t>
    </dgm:pt>
    <dgm:pt modelId="{A82812E1-57B3-4D7C-8475-4F574258CB8C}">
      <dgm:prSet phldrT="[Text]" custT="1"/>
      <dgm:spPr>
        <a:solidFill>
          <a:schemeClr val="accent6">
            <a:lumMod val="75000"/>
          </a:schemeClr>
        </a:solidFill>
      </dgm:spPr>
      <dgm:t>
        <a:bodyPr/>
        <a:lstStyle/>
        <a:p>
          <a:endParaRPr lang="en-GB" sz="1400" dirty="0"/>
        </a:p>
        <a:p>
          <a:r>
            <a:rPr lang="en-GB" sz="1600" b="1" dirty="0"/>
            <a:t>High quality patient care</a:t>
          </a:r>
        </a:p>
        <a:p>
          <a:r>
            <a:rPr lang="en-GB" sz="1400" dirty="0"/>
            <a:t>(Relevant, effective, acceptable, appropriate)</a:t>
          </a:r>
        </a:p>
      </dgm:t>
    </dgm:pt>
    <dgm:pt modelId="{18C5AE57-3228-4E75-B886-FC6E1FC4FCD5}" type="parTrans" cxnId="{46E1F09B-22A8-4611-87D2-6B88193A1DB4}">
      <dgm:prSet/>
      <dgm:spPr/>
      <dgm:t>
        <a:bodyPr/>
        <a:lstStyle/>
        <a:p>
          <a:endParaRPr lang="en-GB"/>
        </a:p>
      </dgm:t>
    </dgm:pt>
    <dgm:pt modelId="{551ECEE1-234F-497B-839A-F3AD95AF5850}" type="sibTrans" cxnId="{46E1F09B-22A8-4611-87D2-6B88193A1DB4}">
      <dgm:prSet/>
      <dgm:spPr/>
      <dgm:t>
        <a:bodyPr/>
        <a:lstStyle/>
        <a:p>
          <a:endParaRPr lang="en-GB"/>
        </a:p>
      </dgm:t>
    </dgm:pt>
    <dgm:pt modelId="{4329478B-2F58-4997-A81C-FB86B5DC5647}">
      <dgm:prSet phldrT="[Text]" custT="1"/>
      <dgm:spPr>
        <a:solidFill>
          <a:schemeClr val="accent6">
            <a:lumMod val="50000"/>
          </a:schemeClr>
        </a:solidFill>
      </dgm:spPr>
      <dgm:t>
        <a:bodyPr/>
        <a:lstStyle/>
        <a:p>
          <a:r>
            <a:rPr lang="en-GB" sz="1600" b="1" dirty="0"/>
            <a:t>Economic evidence</a:t>
          </a:r>
        </a:p>
      </dgm:t>
    </dgm:pt>
    <dgm:pt modelId="{47419B33-63D1-4DEE-9D13-56CE7E059292}" type="parTrans" cxnId="{737F76CA-2645-4C9F-8633-95D632EC8F11}">
      <dgm:prSet/>
      <dgm:spPr/>
      <dgm:t>
        <a:bodyPr/>
        <a:lstStyle/>
        <a:p>
          <a:endParaRPr lang="en-GB"/>
        </a:p>
      </dgm:t>
    </dgm:pt>
    <dgm:pt modelId="{BB75A69D-6BAA-4C9D-BCD5-10582D40450C}" type="sibTrans" cxnId="{737F76CA-2645-4C9F-8633-95D632EC8F11}">
      <dgm:prSet/>
      <dgm:spPr/>
      <dgm:t>
        <a:bodyPr/>
        <a:lstStyle/>
        <a:p>
          <a:endParaRPr lang="en-GB"/>
        </a:p>
      </dgm:t>
    </dgm:pt>
    <dgm:pt modelId="{29F3AA83-F52E-4A24-9305-A89B800AC883}" type="pres">
      <dgm:prSet presAssocID="{B2CE6EB2-BBFD-409E-8477-91F3D4A6A36B}" presName="compositeShape" presStyleCnt="0">
        <dgm:presLayoutVars>
          <dgm:chMax val="9"/>
          <dgm:dir/>
          <dgm:resizeHandles val="exact"/>
        </dgm:presLayoutVars>
      </dgm:prSet>
      <dgm:spPr/>
    </dgm:pt>
    <dgm:pt modelId="{A26AB9DC-7DDB-4BEE-81F0-26185FAA4AE5}" type="pres">
      <dgm:prSet presAssocID="{B2CE6EB2-BBFD-409E-8477-91F3D4A6A36B}" presName="triangle1" presStyleLbl="node1" presStyleIdx="0" presStyleCnt="4">
        <dgm:presLayoutVars>
          <dgm:bulletEnabled val="1"/>
        </dgm:presLayoutVars>
      </dgm:prSet>
      <dgm:spPr/>
    </dgm:pt>
    <dgm:pt modelId="{7AFE0FFD-69BE-4CC4-9A9E-DA1E197ED304}" type="pres">
      <dgm:prSet presAssocID="{B2CE6EB2-BBFD-409E-8477-91F3D4A6A36B}" presName="triangle2" presStyleLbl="node1" presStyleIdx="1" presStyleCnt="4">
        <dgm:presLayoutVars>
          <dgm:bulletEnabled val="1"/>
        </dgm:presLayoutVars>
      </dgm:prSet>
      <dgm:spPr/>
    </dgm:pt>
    <dgm:pt modelId="{65FBA397-F06A-4268-8ACA-9D8A468EA586}" type="pres">
      <dgm:prSet presAssocID="{B2CE6EB2-BBFD-409E-8477-91F3D4A6A36B}" presName="triangle3" presStyleLbl="node1" presStyleIdx="2" presStyleCnt="4">
        <dgm:presLayoutVars>
          <dgm:bulletEnabled val="1"/>
        </dgm:presLayoutVars>
      </dgm:prSet>
      <dgm:spPr/>
    </dgm:pt>
    <dgm:pt modelId="{FD8CC18E-1E98-41CF-8C48-43C9495E1518}" type="pres">
      <dgm:prSet presAssocID="{B2CE6EB2-BBFD-409E-8477-91F3D4A6A36B}" presName="triangle4" presStyleLbl="node1" presStyleIdx="3" presStyleCnt="4">
        <dgm:presLayoutVars>
          <dgm:bulletEnabled val="1"/>
        </dgm:presLayoutVars>
      </dgm:prSet>
      <dgm:spPr/>
    </dgm:pt>
  </dgm:ptLst>
  <dgm:cxnLst>
    <dgm:cxn modelId="{589A3C35-EAA6-45B1-A67E-B5E3DFCE4484}" type="presOf" srcId="{A82812E1-57B3-4D7C-8475-4F574258CB8C}" destId="{65FBA397-F06A-4268-8ACA-9D8A468EA586}" srcOrd="0" destOrd="0" presId="urn:microsoft.com/office/officeart/2005/8/layout/pyramid4"/>
    <dgm:cxn modelId="{9018984C-D24E-4458-AB93-13476C6B1E0B}" type="presOf" srcId="{4329478B-2F58-4997-A81C-FB86B5DC5647}" destId="{FD8CC18E-1E98-41CF-8C48-43C9495E1518}" srcOrd="0" destOrd="0" presId="urn:microsoft.com/office/officeart/2005/8/layout/pyramid4"/>
    <dgm:cxn modelId="{623BEF72-056A-48CF-918B-0F620478E37B}" srcId="{B2CE6EB2-BBFD-409E-8477-91F3D4A6A36B}" destId="{920A0E9C-8C01-4F23-9187-C678F796DE66}" srcOrd="1" destOrd="0" parTransId="{434D4E9F-CF8E-4516-80CB-AEDA949FE363}" sibTransId="{5FD2E415-20A0-444C-B442-2844C6581D96}"/>
    <dgm:cxn modelId="{797BBC93-DEDF-4CF7-B5BF-D09181F46C26}" type="presOf" srcId="{B2CE6EB2-BBFD-409E-8477-91F3D4A6A36B}" destId="{29F3AA83-F52E-4A24-9305-A89B800AC883}" srcOrd="0" destOrd="0" presId="urn:microsoft.com/office/officeart/2005/8/layout/pyramid4"/>
    <dgm:cxn modelId="{46E1F09B-22A8-4611-87D2-6B88193A1DB4}" srcId="{B2CE6EB2-BBFD-409E-8477-91F3D4A6A36B}" destId="{A82812E1-57B3-4D7C-8475-4F574258CB8C}" srcOrd="2" destOrd="0" parTransId="{18C5AE57-3228-4E75-B886-FC6E1FC4FCD5}" sibTransId="{551ECEE1-234F-497B-839A-F3AD95AF5850}"/>
    <dgm:cxn modelId="{9EF452A3-0D5B-49A7-B725-FC21E6717BE6}" srcId="{B2CE6EB2-BBFD-409E-8477-91F3D4A6A36B}" destId="{BC3FF98E-70C9-46DF-8037-278ED18178CA}" srcOrd="0" destOrd="0" parTransId="{A88EB393-1A60-485E-9EC4-3D5126F28244}" sibTransId="{E7988A42-C6CC-4480-B9C3-23B2136EF43E}"/>
    <dgm:cxn modelId="{737F76CA-2645-4C9F-8633-95D632EC8F11}" srcId="{B2CE6EB2-BBFD-409E-8477-91F3D4A6A36B}" destId="{4329478B-2F58-4997-A81C-FB86B5DC5647}" srcOrd="3" destOrd="0" parTransId="{47419B33-63D1-4DEE-9D13-56CE7E059292}" sibTransId="{BB75A69D-6BAA-4C9D-BCD5-10582D40450C}"/>
    <dgm:cxn modelId="{7ED9F4EC-290C-448F-BF19-29B3A43C7D7B}" type="presOf" srcId="{BC3FF98E-70C9-46DF-8037-278ED18178CA}" destId="{A26AB9DC-7DDB-4BEE-81F0-26185FAA4AE5}" srcOrd="0" destOrd="0" presId="urn:microsoft.com/office/officeart/2005/8/layout/pyramid4"/>
    <dgm:cxn modelId="{22DE90F1-FD7A-44FA-B4C8-21C259F052D2}" type="presOf" srcId="{920A0E9C-8C01-4F23-9187-C678F796DE66}" destId="{7AFE0FFD-69BE-4CC4-9A9E-DA1E197ED304}" srcOrd="0" destOrd="0" presId="urn:microsoft.com/office/officeart/2005/8/layout/pyramid4"/>
    <dgm:cxn modelId="{C724E286-D3D1-414E-91E6-EC67DFA3669B}" type="presParOf" srcId="{29F3AA83-F52E-4A24-9305-A89B800AC883}" destId="{A26AB9DC-7DDB-4BEE-81F0-26185FAA4AE5}" srcOrd="0" destOrd="0" presId="urn:microsoft.com/office/officeart/2005/8/layout/pyramid4"/>
    <dgm:cxn modelId="{2BBA45EB-FF1C-4DBC-B562-508C7307B3FA}" type="presParOf" srcId="{29F3AA83-F52E-4A24-9305-A89B800AC883}" destId="{7AFE0FFD-69BE-4CC4-9A9E-DA1E197ED304}" srcOrd="1" destOrd="0" presId="urn:microsoft.com/office/officeart/2005/8/layout/pyramid4"/>
    <dgm:cxn modelId="{2CDB5834-9947-4397-8FC8-6AFB1B96DE15}" type="presParOf" srcId="{29F3AA83-F52E-4A24-9305-A89B800AC883}" destId="{65FBA397-F06A-4268-8ACA-9D8A468EA586}" srcOrd="2" destOrd="0" presId="urn:microsoft.com/office/officeart/2005/8/layout/pyramid4"/>
    <dgm:cxn modelId="{BCFD5002-2FCE-4326-B08C-36E5952AB866}" type="presParOf" srcId="{29F3AA83-F52E-4A24-9305-A89B800AC883}" destId="{FD8CC18E-1E98-41CF-8C48-43C9495E151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40C6FE-7E5A-49F9-BA44-3163F4704F8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A63D174E-45BD-4D29-8C05-7FF4D0CDE946}">
      <dgm:prSet phldrT="[Text]"/>
      <dgm:spPr>
        <a:solidFill>
          <a:srgbClr val="D638BF"/>
        </a:solidFill>
      </dgm:spPr>
      <dgm:t>
        <a:bodyPr/>
        <a:lstStyle/>
        <a:p>
          <a:r>
            <a:rPr lang="en-GB" b="1" dirty="0">
              <a:solidFill>
                <a:schemeClr val="bg1"/>
              </a:solidFill>
            </a:rPr>
            <a:t>Lay members: </a:t>
          </a:r>
          <a:r>
            <a:rPr lang="en-GB" altLang="en-US" b="0" dirty="0">
              <a:ea typeface="Microsoft YaHei" charset="-122"/>
            </a:rPr>
            <a:t>2 lay people </a:t>
          </a:r>
          <a:r>
            <a:rPr lang="en-GB" altLang="en-US" dirty="0">
              <a:ea typeface="Microsoft YaHei" charset="-122"/>
            </a:rPr>
            <a:t>on</a:t>
          </a:r>
          <a:r>
            <a:rPr lang="en-GB" altLang="en-US" b="1" dirty="0">
              <a:ea typeface="Microsoft YaHei" charset="-122"/>
            </a:rPr>
            <a:t> </a:t>
          </a:r>
          <a:r>
            <a:rPr lang="en-GB" altLang="en-US" dirty="0">
              <a:ea typeface="Microsoft YaHei" charset="-122"/>
            </a:rPr>
            <a:t>each appraisal committee</a:t>
          </a:r>
          <a:endParaRPr lang="en-GB" b="1" dirty="0">
            <a:solidFill>
              <a:schemeClr val="bg1"/>
            </a:solidFill>
          </a:endParaRPr>
        </a:p>
      </dgm:t>
    </dgm:pt>
    <dgm:pt modelId="{33CCFE71-5A77-45FE-8629-ECFFE76F2855}" type="parTrans" cxnId="{E929D281-4761-41E9-99CC-5393CE662850}">
      <dgm:prSet/>
      <dgm:spPr/>
      <dgm:t>
        <a:bodyPr/>
        <a:lstStyle/>
        <a:p>
          <a:endParaRPr lang="en-GB"/>
        </a:p>
      </dgm:t>
    </dgm:pt>
    <dgm:pt modelId="{91F3EA10-F78A-4F39-B16C-ED6EF6355DEB}" type="sibTrans" cxnId="{E929D281-4761-41E9-99CC-5393CE662850}">
      <dgm:prSet/>
      <dgm:spPr>
        <a:ln>
          <a:solidFill>
            <a:srgbClr val="D638BF"/>
          </a:solidFill>
        </a:ln>
      </dgm:spPr>
      <dgm:t>
        <a:bodyPr/>
        <a:lstStyle/>
        <a:p>
          <a:endParaRPr lang="en-GB"/>
        </a:p>
      </dgm:t>
    </dgm:pt>
    <dgm:pt modelId="{7FD3B3D5-648C-4E9B-86FC-580338D3A1DD}">
      <dgm:prSet phldrT="[Text]"/>
      <dgm:spPr>
        <a:solidFill>
          <a:srgbClr val="00B050"/>
        </a:solidFill>
      </dgm:spPr>
      <dgm:t>
        <a:bodyPr/>
        <a:lstStyle/>
        <a:p>
          <a:r>
            <a:rPr lang="en-GB" b="1" dirty="0">
              <a:solidFill>
                <a:schemeClr val="bg1"/>
              </a:solidFill>
            </a:rPr>
            <a:t>National charities:</a:t>
          </a:r>
          <a:r>
            <a:rPr lang="en-GB" b="0" dirty="0">
              <a:solidFill>
                <a:schemeClr val="bg1"/>
              </a:solidFill>
            </a:rPr>
            <a:t> national patient organisations can comment on draft recommendations and provide submissions</a:t>
          </a:r>
        </a:p>
      </dgm:t>
    </dgm:pt>
    <dgm:pt modelId="{09AC513D-CEC4-42C7-8002-BFB14E586CD8}" type="parTrans" cxnId="{14954970-2B27-420C-A578-6C3D841BCF61}">
      <dgm:prSet/>
      <dgm:spPr/>
      <dgm:t>
        <a:bodyPr/>
        <a:lstStyle/>
        <a:p>
          <a:endParaRPr lang="en-GB"/>
        </a:p>
      </dgm:t>
    </dgm:pt>
    <dgm:pt modelId="{8595D40F-37C9-42EA-8624-3B5A84080CD5}" type="sibTrans" cxnId="{14954970-2B27-420C-A578-6C3D841BCF61}">
      <dgm:prSet/>
      <dgm:spPr/>
      <dgm:t>
        <a:bodyPr/>
        <a:lstStyle/>
        <a:p>
          <a:endParaRPr lang="en-GB"/>
        </a:p>
      </dgm:t>
    </dgm:pt>
    <dgm:pt modelId="{D5D686B5-CEFD-457D-886D-280C7850CA4F}">
      <dgm:prSet phldrT="[Text]"/>
      <dgm:spPr>
        <a:solidFill>
          <a:srgbClr val="00B0F0"/>
        </a:solidFill>
      </dgm:spPr>
      <dgm:t>
        <a:bodyPr/>
        <a:lstStyle/>
        <a:p>
          <a:r>
            <a:rPr lang="en-GB" b="1" dirty="0">
              <a:solidFill>
                <a:schemeClr val="bg1"/>
              </a:solidFill>
            </a:rPr>
            <a:t>Patient experts: </a:t>
          </a:r>
          <a:r>
            <a:rPr lang="en-GB" altLang="en-US" b="0" dirty="0">
              <a:solidFill>
                <a:schemeClr val="bg1"/>
              </a:solidFill>
              <a:ea typeface="Microsoft YaHei" charset="-122"/>
            </a:rPr>
            <a:t>individual patients/carers </a:t>
          </a:r>
          <a:r>
            <a:rPr lang="en-GB" altLang="en-US" dirty="0">
              <a:solidFill>
                <a:schemeClr val="bg1"/>
              </a:solidFill>
              <a:ea typeface="Microsoft YaHei" charset="-122"/>
            </a:rPr>
            <a:t>can attend meetings and provide personal statements</a:t>
          </a:r>
          <a:endParaRPr lang="en-GB" b="1" dirty="0">
            <a:solidFill>
              <a:schemeClr val="bg1"/>
            </a:solidFill>
          </a:endParaRPr>
        </a:p>
      </dgm:t>
    </dgm:pt>
    <dgm:pt modelId="{BDDC604F-57DA-4B84-9D19-1730E567774F}" type="parTrans" cxnId="{15E5806E-770A-4171-8A56-EB953D62A222}">
      <dgm:prSet/>
      <dgm:spPr/>
      <dgm:t>
        <a:bodyPr/>
        <a:lstStyle/>
        <a:p>
          <a:endParaRPr lang="en-GB"/>
        </a:p>
      </dgm:t>
    </dgm:pt>
    <dgm:pt modelId="{1817C7E5-7BC6-4836-83FD-78AE32EFF523}" type="sibTrans" cxnId="{15E5806E-770A-4171-8A56-EB953D62A222}">
      <dgm:prSet/>
      <dgm:spPr/>
      <dgm:t>
        <a:bodyPr/>
        <a:lstStyle/>
        <a:p>
          <a:endParaRPr lang="en-GB"/>
        </a:p>
      </dgm:t>
    </dgm:pt>
    <dgm:pt modelId="{F4E6330E-4ABD-45C3-8C1B-BA16AB2A4F51}">
      <dgm:prSet phldrT="[Text]"/>
      <dgm:spPr>
        <a:solidFill>
          <a:schemeClr val="accent6"/>
        </a:solidFill>
      </dgm:spPr>
      <dgm:t>
        <a:bodyPr/>
        <a:lstStyle/>
        <a:p>
          <a:r>
            <a:rPr lang="en-GB" b="1" dirty="0">
              <a:solidFill>
                <a:schemeClr val="bg1"/>
              </a:solidFill>
            </a:rPr>
            <a:t>Public: </a:t>
          </a:r>
          <a:r>
            <a:rPr lang="en-GB" b="0" dirty="0">
              <a:solidFill>
                <a:schemeClr val="bg1"/>
              </a:solidFill>
            </a:rPr>
            <a:t>anyone can comment on draft recommendations</a:t>
          </a:r>
        </a:p>
      </dgm:t>
    </dgm:pt>
    <dgm:pt modelId="{0B342754-04A5-4A6C-A5A2-D68CA1C3013D}" type="parTrans" cxnId="{39D18F1E-DD88-4D2C-BABE-ED7B35EDDE02}">
      <dgm:prSet/>
      <dgm:spPr/>
      <dgm:t>
        <a:bodyPr/>
        <a:lstStyle/>
        <a:p>
          <a:endParaRPr lang="en-GB"/>
        </a:p>
      </dgm:t>
    </dgm:pt>
    <dgm:pt modelId="{D1A48880-F016-4FA3-ABCF-E9918EBC9F02}" type="sibTrans" cxnId="{39D18F1E-DD88-4D2C-BABE-ED7B35EDDE02}">
      <dgm:prSet/>
      <dgm:spPr/>
      <dgm:t>
        <a:bodyPr/>
        <a:lstStyle/>
        <a:p>
          <a:endParaRPr lang="en-GB"/>
        </a:p>
      </dgm:t>
    </dgm:pt>
    <dgm:pt modelId="{E466EABB-0120-4309-8A22-06F540F2EE12}" type="pres">
      <dgm:prSet presAssocID="{2D40C6FE-7E5A-49F9-BA44-3163F4704F8C}" presName="Name0" presStyleCnt="0">
        <dgm:presLayoutVars>
          <dgm:chMax val="7"/>
          <dgm:chPref val="7"/>
          <dgm:dir/>
        </dgm:presLayoutVars>
      </dgm:prSet>
      <dgm:spPr/>
    </dgm:pt>
    <dgm:pt modelId="{CEBC645C-D42E-4A26-BA2F-B22EE3FA8577}" type="pres">
      <dgm:prSet presAssocID="{2D40C6FE-7E5A-49F9-BA44-3163F4704F8C}" presName="Name1" presStyleCnt="0"/>
      <dgm:spPr/>
    </dgm:pt>
    <dgm:pt modelId="{4F1BE0E4-59ED-4F33-A0EE-7650B39A1958}" type="pres">
      <dgm:prSet presAssocID="{2D40C6FE-7E5A-49F9-BA44-3163F4704F8C}" presName="cycle" presStyleCnt="0"/>
      <dgm:spPr/>
    </dgm:pt>
    <dgm:pt modelId="{57C6AB95-82B0-4518-9645-BF0A075541AC}" type="pres">
      <dgm:prSet presAssocID="{2D40C6FE-7E5A-49F9-BA44-3163F4704F8C}" presName="srcNode" presStyleLbl="node1" presStyleIdx="0" presStyleCnt="4"/>
      <dgm:spPr/>
    </dgm:pt>
    <dgm:pt modelId="{BFDFE028-66A9-4824-918C-AF426E151272}" type="pres">
      <dgm:prSet presAssocID="{2D40C6FE-7E5A-49F9-BA44-3163F4704F8C}" presName="conn" presStyleLbl="parChTrans1D2" presStyleIdx="0" presStyleCnt="1"/>
      <dgm:spPr/>
    </dgm:pt>
    <dgm:pt modelId="{30DAA93E-247A-4082-910F-90D5587F459F}" type="pres">
      <dgm:prSet presAssocID="{2D40C6FE-7E5A-49F9-BA44-3163F4704F8C}" presName="extraNode" presStyleLbl="node1" presStyleIdx="0" presStyleCnt="4"/>
      <dgm:spPr/>
    </dgm:pt>
    <dgm:pt modelId="{14F906E7-E339-45AD-B4F7-6E14DFE46461}" type="pres">
      <dgm:prSet presAssocID="{2D40C6FE-7E5A-49F9-BA44-3163F4704F8C}" presName="dstNode" presStyleLbl="node1" presStyleIdx="0" presStyleCnt="4"/>
      <dgm:spPr/>
    </dgm:pt>
    <dgm:pt modelId="{CAB97491-258C-4F71-AACC-DB651AA9EA12}" type="pres">
      <dgm:prSet presAssocID="{A63D174E-45BD-4D29-8C05-7FF4D0CDE946}" presName="text_1" presStyleLbl="node1" presStyleIdx="0" presStyleCnt="4">
        <dgm:presLayoutVars>
          <dgm:bulletEnabled val="1"/>
        </dgm:presLayoutVars>
      </dgm:prSet>
      <dgm:spPr/>
    </dgm:pt>
    <dgm:pt modelId="{C8375CD1-5E9F-4136-BD0A-F380A91D733A}" type="pres">
      <dgm:prSet presAssocID="{A63D174E-45BD-4D29-8C05-7FF4D0CDE946}" presName="accent_1" presStyleCnt="0"/>
      <dgm:spPr/>
    </dgm:pt>
    <dgm:pt modelId="{97C022F8-FA2C-4775-AA0E-4FCD3B3C9716}" type="pres">
      <dgm:prSet presAssocID="{A63D174E-45BD-4D29-8C05-7FF4D0CDE946}" presName="accentRepeatNode" presStyleLbl="solidFgAcc1" presStyleIdx="0" presStyleCnt="4"/>
      <dgm:spPr>
        <a:ln>
          <a:solidFill>
            <a:srgbClr val="D638BF"/>
          </a:solidFill>
        </a:ln>
      </dgm:spPr>
    </dgm:pt>
    <dgm:pt modelId="{5E8B6051-0B2E-4E19-982A-2C7CA03E6192}" type="pres">
      <dgm:prSet presAssocID="{7FD3B3D5-648C-4E9B-86FC-580338D3A1DD}" presName="text_2" presStyleLbl="node1" presStyleIdx="1" presStyleCnt="4">
        <dgm:presLayoutVars>
          <dgm:bulletEnabled val="1"/>
        </dgm:presLayoutVars>
      </dgm:prSet>
      <dgm:spPr/>
    </dgm:pt>
    <dgm:pt modelId="{2698C8BD-F559-493F-A925-69D2912BB685}" type="pres">
      <dgm:prSet presAssocID="{7FD3B3D5-648C-4E9B-86FC-580338D3A1DD}" presName="accent_2" presStyleCnt="0"/>
      <dgm:spPr/>
    </dgm:pt>
    <dgm:pt modelId="{3697D616-FF78-42BF-ABC7-DD7FA19E2E16}" type="pres">
      <dgm:prSet presAssocID="{7FD3B3D5-648C-4E9B-86FC-580338D3A1DD}" presName="accentRepeatNode" presStyleLbl="solidFgAcc1" presStyleIdx="1" presStyleCnt="4"/>
      <dgm:spPr>
        <a:ln>
          <a:solidFill>
            <a:srgbClr val="00B050"/>
          </a:solidFill>
        </a:ln>
      </dgm:spPr>
    </dgm:pt>
    <dgm:pt modelId="{F7F99EDE-2B09-46C4-A1B6-41C3A2EC79F6}" type="pres">
      <dgm:prSet presAssocID="{D5D686B5-CEFD-457D-886D-280C7850CA4F}" presName="text_3" presStyleLbl="node1" presStyleIdx="2" presStyleCnt="4">
        <dgm:presLayoutVars>
          <dgm:bulletEnabled val="1"/>
        </dgm:presLayoutVars>
      </dgm:prSet>
      <dgm:spPr/>
    </dgm:pt>
    <dgm:pt modelId="{4B3961A0-9A41-43D7-B333-95615856127B}" type="pres">
      <dgm:prSet presAssocID="{D5D686B5-CEFD-457D-886D-280C7850CA4F}" presName="accent_3" presStyleCnt="0"/>
      <dgm:spPr/>
    </dgm:pt>
    <dgm:pt modelId="{71BDF177-BA46-4A66-8728-C96F8D86E46D}" type="pres">
      <dgm:prSet presAssocID="{D5D686B5-CEFD-457D-886D-280C7850CA4F}" presName="accentRepeatNode" presStyleLbl="solidFgAcc1" presStyleIdx="2" presStyleCnt="4"/>
      <dgm:spPr>
        <a:ln>
          <a:solidFill>
            <a:srgbClr val="00B0F0"/>
          </a:solidFill>
        </a:ln>
      </dgm:spPr>
    </dgm:pt>
    <dgm:pt modelId="{CE3A2E2E-7852-4BB2-899E-DD30F4EC28A2}" type="pres">
      <dgm:prSet presAssocID="{F4E6330E-4ABD-45C3-8C1B-BA16AB2A4F51}" presName="text_4" presStyleLbl="node1" presStyleIdx="3" presStyleCnt="4">
        <dgm:presLayoutVars>
          <dgm:bulletEnabled val="1"/>
        </dgm:presLayoutVars>
      </dgm:prSet>
      <dgm:spPr/>
    </dgm:pt>
    <dgm:pt modelId="{94CBEB18-1505-4EDD-A871-24B421976C7C}" type="pres">
      <dgm:prSet presAssocID="{F4E6330E-4ABD-45C3-8C1B-BA16AB2A4F51}" presName="accent_4" presStyleCnt="0"/>
      <dgm:spPr/>
    </dgm:pt>
    <dgm:pt modelId="{2C0AAD20-9BAA-499D-BC0B-D41403EA658F}" type="pres">
      <dgm:prSet presAssocID="{F4E6330E-4ABD-45C3-8C1B-BA16AB2A4F51}" presName="accentRepeatNode" presStyleLbl="solidFgAcc1" presStyleIdx="3" presStyleCnt="4"/>
      <dgm:spPr>
        <a:ln>
          <a:solidFill>
            <a:schemeClr val="accent6"/>
          </a:solidFill>
        </a:ln>
      </dgm:spPr>
    </dgm:pt>
  </dgm:ptLst>
  <dgm:cxnLst>
    <dgm:cxn modelId="{E5952B11-553D-4901-8CB4-089E201317CB}" type="presOf" srcId="{91F3EA10-F78A-4F39-B16C-ED6EF6355DEB}" destId="{BFDFE028-66A9-4824-918C-AF426E151272}" srcOrd="0" destOrd="0" presId="urn:microsoft.com/office/officeart/2008/layout/VerticalCurvedList"/>
    <dgm:cxn modelId="{39D18F1E-DD88-4D2C-BABE-ED7B35EDDE02}" srcId="{2D40C6FE-7E5A-49F9-BA44-3163F4704F8C}" destId="{F4E6330E-4ABD-45C3-8C1B-BA16AB2A4F51}" srcOrd="3" destOrd="0" parTransId="{0B342754-04A5-4A6C-A5A2-D68CA1C3013D}" sibTransId="{D1A48880-F016-4FA3-ABCF-E9918EBC9F02}"/>
    <dgm:cxn modelId="{B0AF3C6E-E2DF-44DC-88FE-F7D4D1A2A067}" type="presOf" srcId="{A63D174E-45BD-4D29-8C05-7FF4D0CDE946}" destId="{CAB97491-258C-4F71-AACC-DB651AA9EA12}" srcOrd="0" destOrd="0" presId="urn:microsoft.com/office/officeart/2008/layout/VerticalCurvedList"/>
    <dgm:cxn modelId="{15E5806E-770A-4171-8A56-EB953D62A222}" srcId="{2D40C6FE-7E5A-49F9-BA44-3163F4704F8C}" destId="{D5D686B5-CEFD-457D-886D-280C7850CA4F}" srcOrd="2" destOrd="0" parTransId="{BDDC604F-57DA-4B84-9D19-1730E567774F}" sibTransId="{1817C7E5-7BC6-4836-83FD-78AE32EFF523}"/>
    <dgm:cxn modelId="{14954970-2B27-420C-A578-6C3D841BCF61}" srcId="{2D40C6FE-7E5A-49F9-BA44-3163F4704F8C}" destId="{7FD3B3D5-648C-4E9B-86FC-580338D3A1DD}" srcOrd="1" destOrd="0" parTransId="{09AC513D-CEC4-42C7-8002-BFB14E586CD8}" sibTransId="{8595D40F-37C9-42EA-8624-3B5A84080CD5}"/>
    <dgm:cxn modelId="{73225F77-56AF-424D-AB35-4246EA4964E0}" type="presOf" srcId="{2D40C6FE-7E5A-49F9-BA44-3163F4704F8C}" destId="{E466EABB-0120-4309-8A22-06F540F2EE12}" srcOrd="0" destOrd="0" presId="urn:microsoft.com/office/officeart/2008/layout/VerticalCurvedList"/>
    <dgm:cxn modelId="{21B39377-C1F0-4B5A-A9A5-44B5E03E1ECE}" type="presOf" srcId="{7FD3B3D5-648C-4E9B-86FC-580338D3A1DD}" destId="{5E8B6051-0B2E-4E19-982A-2C7CA03E6192}" srcOrd="0" destOrd="0" presId="urn:microsoft.com/office/officeart/2008/layout/VerticalCurvedList"/>
    <dgm:cxn modelId="{F3BB897F-388D-49A2-9366-142188CA4FBD}" type="presOf" srcId="{D5D686B5-CEFD-457D-886D-280C7850CA4F}" destId="{F7F99EDE-2B09-46C4-A1B6-41C3A2EC79F6}" srcOrd="0" destOrd="0" presId="urn:microsoft.com/office/officeart/2008/layout/VerticalCurvedList"/>
    <dgm:cxn modelId="{E929D281-4761-41E9-99CC-5393CE662850}" srcId="{2D40C6FE-7E5A-49F9-BA44-3163F4704F8C}" destId="{A63D174E-45BD-4D29-8C05-7FF4D0CDE946}" srcOrd="0" destOrd="0" parTransId="{33CCFE71-5A77-45FE-8629-ECFFE76F2855}" sibTransId="{91F3EA10-F78A-4F39-B16C-ED6EF6355DEB}"/>
    <dgm:cxn modelId="{7BB983EF-AB07-41D7-9043-EED90D950EFF}" type="presOf" srcId="{F4E6330E-4ABD-45C3-8C1B-BA16AB2A4F51}" destId="{CE3A2E2E-7852-4BB2-899E-DD30F4EC28A2}" srcOrd="0" destOrd="0" presId="urn:microsoft.com/office/officeart/2008/layout/VerticalCurvedList"/>
    <dgm:cxn modelId="{CDA70480-56FE-4CF9-84ED-C458A5B65797}" type="presParOf" srcId="{E466EABB-0120-4309-8A22-06F540F2EE12}" destId="{CEBC645C-D42E-4A26-BA2F-B22EE3FA8577}" srcOrd="0" destOrd="0" presId="urn:microsoft.com/office/officeart/2008/layout/VerticalCurvedList"/>
    <dgm:cxn modelId="{B363963A-DFC1-473A-8418-232F872A5820}" type="presParOf" srcId="{CEBC645C-D42E-4A26-BA2F-B22EE3FA8577}" destId="{4F1BE0E4-59ED-4F33-A0EE-7650B39A1958}" srcOrd="0" destOrd="0" presId="urn:microsoft.com/office/officeart/2008/layout/VerticalCurvedList"/>
    <dgm:cxn modelId="{45863B63-E177-4DDF-B7CA-AEFE56210985}" type="presParOf" srcId="{4F1BE0E4-59ED-4F33-A0EE-7650B39A1958}" destId="{57C6AB95-82B0-4518-9645-BF0A075541AC}" srcOrd="0" destOrd="0" presId="urn:microsoft.com/office/officeart/2008/layout/VerticalCurvedList"/>
    <dgm:cxn modelId="{60A00A6B-A139-40F9-B2BB-B3886D6BBE52}" type="presParOf" srcId="{4F1BE0E4-59ED-4F33-A0EE-7650B39A1958}" destId="{BFDFE028-66A9-4824-918C-AF426E151272}" srcOrd="1" destOrd="0" presId="urn:microsoft.com/office/officeart/2008/layout/VerticalCurvedList"/>
    <dgm:cxn modelId="{A7860001-B31F-42F3-BB2B-B80974AEE9EF}" type="presParOf" srcId="{4F1BE0E4-59ED-4F33-A0EE-7650B39A1958}" destId="{30DAA93E-247A-4082-910F-90D5587F459F}" srcOrd="2" destOrd="0" presId="urn:microsoft.com/office/officeart/2008/layout/VerticalCurvedList"/>
    <dgm:cxn modelId="{E632DBCE-6D46-4FB6-9641-5916B74A558D}" type="presParOf" srcId="{4F1BE0E4-59ED-4F33-A0EE-7650B39A1958}" destId="{14F906E7-E339-45AD-B4F7-6E14DFE46461}" srcOrd="3" destOrd="0" presId="urn:microsoft.com/office/officeart/2008/layout/VerticalCurvedList"/>
    <dgm:cxn modelId="{60F3F28C-7E88-4F79-8EA9-C2CC97F4EF2C}" type="presParOf" srcId="{CEBC645C-D42E-4A26-BA2F-B22EE3FA8577}" destId="{CAB97491-258C-4F71-AACC-DB651AA9EA12}" srcOrd="1" destOrd="0" presId="urn:microsoft.com/office/officeart/2008/layout/VerticalCurvedList"/>
    <dgm:cxn modelId="{75C081DD-7BD1-437B-9B0A-206064F6702A}" type="presParOf" srcId="{CEBC645C-D42E-4A26-BA2F-B22EE3FA8577}" destId="{C8375CD1-5E9F-4136-BD0A-F380A91D733A}" srcOrd="2" destOrd="0" presId="urn:microsoft.com/office/officeart/2008/layout/VerticalCurvedList"/>
    <dgm:cxn modelId="{B3033C78-3F35-46E0-95B6-D900E552AEAA}" type="presParOf" srcId="{C8375CD1-5E9F-4136-BD0A-F380A91D733A}" destId="{97C022F8-FA2C-4775-AA0E-4FCD3B3C9716}" srcOrd="0" destOrd="0" presId="urn:microsoft.com/office/officeart/2008/layout/VerticalCurvedList"/>
    <dgm:cxn modelId="{43E93DFE-8A98-4DBE-B5F3-EBFA8B67C1DA}" type="presParOf" srcId="{CEBC645C-D42E-4A26-BA2F-B22EE3FA8577}" destId="{5E8B6051-0B2E-4E19-982A-2C7CA03E6192}" srcOrd="3" destOrd="0" presId="urn:microsoft.com/office/officeart/2008/layout/VerticalCurvedList"/>
    <dgm:cxn modelId="{87F44912-3CB1-4BD4-8DC9-A71077963F26}" type="presParOf" srcId="{CEBC645C-D42E-4A26-BA2F-B22EE3FA8577}" destId="{2698C8BD-F559-493F-A925-69D2912BB685}" srcOrd="4" destOrd="0" presId="urn:microsoft.com/office/officeart/2008/layout/VerticalCurvedList"/>
    <dgm:cxn modelId="{57C49A13-FAB7-48AD-B3EC-AE4A6F4E2300}" type="presParOf" srcId="{2698C8BD-F559-493F-A925-69D2912BB685}" destId="{3697D616-FF78-42BF-ABC7-DD7FA19E2E16}" srcOrd="0" destOrd="0" presId="urn:microsoft.com/office/officeart/2008/layout/VerticalCurvedList"/>
    <dgm:cxn modelId="{4705B89D-4F0C-4C88-BBDB-8194B78C4775}" type="presParOf" srcId="{CEBC645C-D42E-4A26-BA2F-B22EE3FA8577}" destId="{F7F99EDE-2B09-46C4-A1B6-41C3A2EC79F6}" srcOrd="5" destOrd="0" presId="urn:microsoft.com/office/officeart/2008/layout/VerticalCurvedList"/>
    <dgm:cxn modelId="{25A923F3-445F-4088-B274-B6CF5BB3FECA}" type="presParOf" srcId="{CEBC645C-D42E-4A26-BA2F-B22EE3FA8577}" destId="{4B3961A0-9A41-43D7-B333-95615856127B}" srcOrd="6" destOrd="0" presId="urn:microsoft.com/office/officeart/2008/layout/VerticalCurvedList"/>
    <dgm:cxn modelId="{47C9F037-3838-4033-A9D9-9F911CE20D37}" type="presParOf" srcId="{4B3961A0-9A41-43D7-B333-95615856127B}" destId="{71BDF177-BA46-4A66-8728-C96F8D86E46D}" srcOrd="0" destOrd="0" presId="urn:microsoft.com/office/officeart/2008/layout/VerticalCurvedList"/>
    <dgm:cxn modelId="{9BF537D1-ED74-4CFB-929D-3FD4DB26D333}" type="presParOf" srcId="{CEBC645C-D42E-4A26-BA2F-B22EE3FA8577}" destId="{CE3A2E2E-7852-4BB2-899E-DD30F4EC28A2}" srcOrd="7" destOrd="0" presId="urn:microsoft.com/office/officeart/2008/layout/VerticalCurvedList"/>
    <dgm:cxn modelId="{A425BA60-75FC-44DE-9FC1-20F1E03AA516}" type="presParOf" srcId="{CEBC645C-D42E-4A26-BA2F-B22EE3FA8577}" destId="{94CBEB18-1505-4EDD-A871-24B421976C7C}" srcOrd="8" destOrd="0" presId="urn:microsoft.com/office/officeart/2008/layout/VerticalCurvedList"/>
    <dgm:cxn modelId="{30FC7C4F-8EE3-44F3-9293-6CEF1C03FC0E}" type="presParOf" srcId="{94CBEB18-1505-4EDD-A871-24B421976C7C}" destId="{2C0AAD20-9BAA-499D-BC0B-D41403EA658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2D8DF8-FF98-445C-8BFE-E4127A5E0E3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D54718C-C1A7-4F81-A348-15D653CD3F55}">
      <dgm:prSet phldrT="[Text]"/>
      <dgm:spPr/>
      <dgm:t>
        <a:bodyPr/>
        <a:lstStyle/>
        <a:p>
          <a:r>
            <a:rPr lang="en-US" b="0" i="0" dirty="0">
              <a:solidFill>
                <a:schemeClr val="tx1"/>
              </a:solidFill>
              <a:latin typeface="Calibri" panose="020F0502020204030204" pitchFamily="34" charset="0"/>
              <a:cs typeface="Calibri" panose="020F0502020204030204" pitchFamily="34" charset="0"/>
            </a:rPr>
            <a:t>Submissions</a:t>
          </a:r>
        </a:p>
      </dgm:t>
    </dgm:pt>
    <dgm:pt modelId="{A71DFA87-C7BE-4BD7-AB85-6F1A4B363408}" type="parTrans" cxnId="{3085989C-7292-48D7-A6C5-740A82537A43}">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854A34F2-2C76-4981-AE64-5E8F196BC0F5}" type="sibTrans" cxnId="{3085989C-7292-48D7-A6C5-740A82537A43}">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62D8E394-B6F9-42B6-8299-FA39A0E6BB4B}">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Two successful drug listings – </a:t>
          </a:r>
          <a:r>
            <a:rPr lang="en-US" sz="1800" b="0" i="0" dirty="0" err="1">
              <a:solidFill>
                <a:schemeClr val="tx1"/>
              </a:solidFill>
              <a:latin typeface="Calibri" panose="020F0502020204030204" pitchFamily="34" charset="0"/>
              <a:cs typeface="Calibri" panose="020F0502020204030204" pitchFamily="34" charset="0"/>
            </a:rPr>
            <a:t>Sunitinub</a:t>
          </a:r>
          <a:r>
            <a:rPr lang="en-US" sz="1800" b="0" i="0" dirty="0">
              <a:solidFill>
                <a:schemeClr val="tx1"/>
              </a:solidFill>
              <a:latin typeface="Calibri" panose="020F0502020204030204" pitchFamily="34" charset="0"/>
              <a:cs typeface="Calibri" panose="020F0502020204030204" pitchFamily="34" charset="0"/>
            </a:rPr>
            <a:t> and </a:t>
          </a:r>
          <a:r>
            <a:rPr lang="en-US" sz="1800" b="0" i="0" dirty="0" err="1">
              <a:solidFill>
                <a:schemeClr val="tx1"/>
              </a:solidFill>
              <a:latin typeface="Calibri" panose="020F0502020204030204" pitchFamily="34" charset="0"/>
              <a:cs typeface="Calibri" panose="020F0502020204030204" pitchFamily="34" charset="0"/>
            </a:rPr>
            <a:t>Everolimus</a:t>
          </a:r>
          <a:endParaRPr lang="en-US" sz="1800" b="0" i="0" dirty="0">
            <a:solidFill>
              <a:schemeClr val="tx1"/>
            </a:solidFill>
            <a:latin typeface="Calibri" panose="020F0502020204030204" pitchFamily="34" charset="0"/>
            <a:cs typeface="Calibri" panose="020F0502020204030204" pitchFamily="34" charset="0"/>
          </a:endParaRPr>
        </a:p>
      </dgm:t>
    </dgm:pt>
    <dgm:pt modelId="{9101C0CA-E537-4382-B43D-0662E3D36554}" type="parTrans" cxnId="{90C6DC35-BDC6-4864-8760-C05224DC9371}">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BADF95CB-60CF-4113-9887-A0252F0D8251}" type="sibTrans" cxnId="{90C6DC35-BDC6-4864-8760-C05224DC9371}">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5B11A141-B5F3-4CC9-A89B-AD030162E7D5}">
      <dgm:prSet phldrT="[Text]"/>
      <dgm:spPr/>
      <dgm:t>
        <a:bodyPr/>
        <a:lstStyle/>
        <a:p>
          <a:r>
            <a:rPr lang="en-US" b="0" i="0" dirty="0">
              <a:solidFill>
                <a:schemeClr val="tx1"/>
              </a:solidFill>
              <a:latin typeface="Calibri" panose="020F0502020204030204" pitchFamily="34" charset="0"/>
              <a:cs typeface="Calibri" panose="020F0502020204030204" pitchFamily="34" charset="0"/>
            </a:rPr>
            <a:t>CDA/ HCA Conference</a:t>
          </a:r>
        </a:p>
      </dgm:t>
    </dgm:pt>
    <dgm:pt modelId="{705BEE44-18C5-41D3-BFF9-D663D40EBA59}" type="parTrans" cxnId="{2E16CEFF-A8C3-4673-8692-C8E0E40DD2D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D402544A-E092-4EAA-89D9-F438309FFA2B}" type="sibTrans" cxnId="{2E16CEFF-A8C3-4673-8692-C8E0E40DD2D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98983F0A-6CF7-431D-84BF-142E494DC834}">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16 cancer consumer groups join together for 2 day forum to work with  </a:t>
          </a:r>
          <a:r>
            <a:rPr lang="en-AU" sz="1800" b="0" i="0" dirty="0">
              <a:solidFill>
                <a:schemeClr val="tx1"/>
              </a:solidFill>
              <a:latin typeface="Calibri" panose="020F0502020204030204" pitchFamily="34" charset="0"/>
              <a:cs typeface="Calibri" panose="020F0502020204030204" pitchFamily="34" charset="0"/>
            </a:rPr>
            <a:t> oncologists, haematologists, nurses, pharmacists, politicians, policy makers and industry</a:t>
          </a:r>
          <a:endParaRPr lang="en-US" sz="1800" b="0" i="0" dirty="0">
            <a:solidFill>
              <a:schemeClr val="tx1"/>
            </a:solidFill>
            <a:latin typeface="Calibri" panose="020F0502020204030204" pitchFamily="34" charset="0"/>
            <a:cs typeface="Calibri" panose="020F0502020204030204" pitchFamily="34" charset="0"/>
          </a:endParaRPr>
        </a:p>
      </dgm:t>
    </dgm:pt>
    <dgm:pt modelId="{4CE51154-C0E9-4464-AE18-BC6BB17A8730}" type="parTrans" cxnId="{4AACBFBD-76CA-4022-9EE5-144F3641416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80B2A6FA-71A6-4B12-BAB7-34ED751C4831}" type="sibTrans" cxnId="{4AACBFBD-76CA-4022-9EE5-144F3641416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CA2E2890-C63F-48F7-B6F1-95FDC8BC89CC}">
      <dgm:prSet phldrT="[Text]"/>
      <dgm:spPr/>
      <dgm:t>
        <a:bodyPr/>
        <a:lstStyle/>
        <a:p>
          <a:r>
            <a:rPr lang="en-US" b="0" i="0" dirty="0">
              <a:solidFill>
                <a:schemeClr val="tx1"/>
              </a:solidFill>
              <a:latin typeface="Calibri" panose="020F0502020204030204" pitchFamily="34" charset="0"/>
              <a:cs typeface="Calibri" panose="020F0502020204030204" pitchFamily="34" charset="0"/>
            </a:rPr>
            <a:t>Senate Inquiry</a:t>
          </a:r>
        </a:p>
      </dgm:t>
    </dgm:pt>
    <dgm:pt modelId="{50E618FC-34FE-47B6-8E13-3BC4D2503A71}" type="parTrans" cxnId="{0BFE06A1-F1C2-4F72-B560-066D3A0CB7A5}">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7A2225B1-E397-4345-8FEE-6FFC6AEC616B}" type="sibTrans" cxnId="{0BFE06A1-F1C2-4F72-B560-066D3A0CB7A5}">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70F72D77-23F5-4446-929F-830B68A9F24B}">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Submission and appearance at Senate Inquiry - </a:t>
          </a:r>
          <a:r>
            <a:rPr lang="en-AU" sz="1800" b="0" i="1" dirty="0">
              <a:solidFill>
                <a:schemeClr val="tx1"/>
              </a:solidFill>
              <a:latin typeface="Calibri" panose="020F0502020204030204" pitchFamily="34" charset="0"/>
              <a:cs typeface="Calibri" panose="020F0502020204030204" pitchFamily="34" charset="0"/>
            </a:rPr>
            <a:t>into the availability of new, innovative and specialist cancer medicines in Australia</a:t>
          </a:r>
          <a:r>
            <a:rPr lang="en-AU" sz="1800" b="0" i="0" dirty="0">
              <a:solidFill>
                <a:schemeClr val="tx1"/>
              </a:solidFill>
              <a:latin typeface="Calibri" panose="020F0502020204030204" pitchFamily="34" charset="0"/>
              <a:cs typeface="Calibri" panose="020F0502020204030204" pitchFamily="34" charset="0"/>
            </a:rPr>
            <a:t>. </a:t>
          </a:r>
          <a:endParaRPr lang="en-US" sz="1800" b="0" i="0" dirty="0">
            <a:solidFill>
              <a:schemeClr val="tx1"/>
            </a:solidFill>
            <a:latin typeface="Calibri" panose="020F0502020204030204" pitchFamily="34" charset="0"/>
            <a:cs typeface="Calibri" panose="020F0502020204030204" pitchFamily="34" charset="0"/>
          </a:endParaRPr>
        </a:p>
      </dgm:t>
    </dgm:pt>
    <dgm:pt modelId="{3ECA3081-5F50-47D9-B63C-82877224FC30}" type="parTrans" cxnId="{369A387C-81D1-4850-BD60-F284F786154B}">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F363CD15-A896-46C4-A388-E1C49A855110}" type="sibTrans" cxnId="{369A387C-81D1-4850-BD60-F284F786154B}">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B021C53C-6997-4192-9271-0F6A23B9EBF8}">
      <dgm:prSet phldrT="[Text]" custT="1"/>
      <dgm:spPr/>
      <dgm:t>
        <a:bodyPr/>
        <a:lstStyle/>
        <a:p>
          <a:r>
            <a:rPr lang="en-AU" sz="1800" b="0" i="0" dirty="0">
              <a:solidFill>
                <a:schemeClr val="tx1"/>
              </a:solidFill>
              <a:latin typeface="Calibri" panose="020F0502020204030204" pitchFamily="34" charset="0"/>
              <a:cs typeface="Calibri" panose="020F0502020204030204" pitchFamily="34" charset="0"/>
            </a:rPr>
            <a:t>Educated patients about how to make a submission and to tell their experience</a:t>
          </a:r>
          <a:endParaRPr lang="en-US" sz="1800" b="0" i="0" dirty="0">
            <a:solidFill>
              <a:schemeClr val="tx1"/>
            </a:solidFill>
            <a:latin typeface="Calibri" panose="020F0502020204030204" pitchFamily="34" charset="0"/>
            <a:cs typeface="Calibri" panose="020F0502020204030204" pitchFamily="34" charset="0"/>
          </a:endParaRPr>
        </a:p>
      </dgm:t>
    </dgm:pt>
    <dgm:pt modelId="{D1582631-49F1-4223-971F-AE5D72133126}" type="parTrans" cxnId="{B937ABF3-46D1-4736-974B-9BBCD0D51795}">
      <dgm:prSet/>
      <dgm:spPr/>
      <dgm:t>
        <a:bodyPr/>
        <a:lstStyle/>
        <a:p>
          <a:endParaRPr lang="en-US"/>
        </a:p>
      </dgm:t>
    </dgm:pt>
    <dgm:pt modelId="{EB26052E-F3A2-48A7-86EF-F428ADEA2CEC}" type="sibTrans" cxnId="{B937ABF3-46D1-4736-974B-9BBCD0D51795}">
      <dgm:prSet/>
      <dgm:spPr/>
      <dgm:t>
        <a:bodyPr/>
        <a:lstStyle/>
        <a:p>
          <a:endParaRPr lang="en-US"/>
        </a:p>
      </dgm:t>
    </dgm:pt>
    <dgm:pt modelId="{9576F80C-2646-4665-806B-43788E54F5B5}">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Participated in working group white paper – Alternative access models</a:t>
          </a:r>
        </a:p>
      </dgm:t>
    </dgm:pt>
    <dgm:pt modelId="{1B60B137-DAA2-48EA-BEEE-B73CAD17285A}" type="parTrans" cxnId="{5487B5F6-7D2E-44F1-BDB1-9BAB86875562}">
      <dgm:prSet/>
      <dgm:spPr/>
      <dgm:t>
        <a:bodyPr/>
        <a:lstStyle/>
        <a:p>
          <a:endParaRPr lang="en-US"/>
        </a:p>
      </dgm:t>
    </dgm:pt>
    <dgm:pt modelId="{7189438C-D351-4C88-96C7-138FE0C0E76C}" type="sibTrans" cxnId="{5487B5F6-7D2E-44F1-BDB1-9BAB86875562}">
      <dgm:prSet/>
      <dgm:spPr/>
      <dgm:t>
        <a:bodyPr/>
        <a:lstStyle/>
        <a:p>
          <a:endParaRPr lang="en-US"/>
        </a:p>
      </dgm:t>
    </dgm:pt>
    <dgm:pt modelId="{BBAF8689-AF9C-43D8-A20E-0D6016D952BF}">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TGA review</a:t>
          </a:r>
        </a:p>
      </dgm:t>
    </dgm:pt>
    <dgm:pt modelId="{931F6BE5-B017-49FA-A218-7B7A850731D0}" type="parTrans" cxnId="{98D24F52-7131-4CE7-A67D-AA512716206F}">
      <dgm:prSet/>
      <dgm:spPr/>
      <dgm:t>
        <a:bodyPr/>
        <a:lstStyle/>
        <a:p>
          <a:endParaRPr lang="en-US"/>
        </a:p>
      </dgm:t>
    </dgm:pt>
    <dgm:pt modelId="{78F89183-C5F2-49CC-8574-B80298B5320E}" type="sibTrans" cxnId="{98D24F52-7131-4CE7-A67D-AA512716206F}">
      <dgm:prSet/>
      <dgm:spPr/>
      <dgm:t>
        <a:bodyPr/>
        <a:lstStyle/>
        <a:p>
          <a:endParaRPr lang="en-US"/>
        </a:p>
      </dgm:t>
    </dgm:pt>
    <dgm:pt modelId="{597EA4EF-0699-49E8-9C76-1C72F9404364}">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PBAC review</a:t>
          </a:r>
        </a:p>
      </dgm:t>
    </dgm:pt>
    <dgm:pt modelId="{9943BAAC-2180-4A82-BC21-D5A788AAC141}" type="parTrans" cxnId="{AB8454AA-0257-4718-A08B-6A10B0598EF0}">
      <dgm:prSet/>
      <dgm:spPr/>
      <dgm:t>
        <a:bodyPr/>
        <a:lstStyle/>
        <a:p>
          <a:endParaRPr lang="en-US"/>
        </a:p>
      </dgm:t>
    </dgm:pt>
    <dgm:pt modelId="{4B0C7009-AFAA-44D4-99F2-01531B1E7691}" type="sibTrans" cxnId="{AB8454AA-0257-4718-A08B-6A10B0598EF0}">
      <dgm:prSet/>
      <dgm:spPr/>
      <dgm:t>
        <a:bodyPr/>
        <a:lstStyle/>
        <a:p>
          <a:endParaRPr lang="en-US"/>
        </a:p>
      </dgm:t>
    </dgm:pt>
    <dgm:pt modelId="{3B6742EF-80B8-4BE1-BFC6-A5F23ABCCEC9}" type="pres">
      <dgm:prSet presAssocID="{1E2D8DF8-FF98-445C-8BFE-E4127A5E0E3B}" presName="linearFlow" presStyleCnt="0">
        <dgm:presLayoutVars>
          <dgm:dir/>
          <dgm:animLvl val="lvl"/>
          <dgm:resizeHandles val="exact"/>
        </dgm:presLayoutVars>
      </dgm:prSet>
      <dgm:spPr/>
    </dgm:pt>
    <dgm:pt modelId="{D3A22C1A-7D9D-4C58-B9F4-1A1EB1035F28}" type="pres">
      <dgm:prSet presAssocID="{6D54718C-C1A7-4F81-A348-15D653CD3F55}" presName="composite" presStyleCnt="0"/>
      <dgm:spPr/>
    </dgm:pt>
    <dgm:pt modelId="{1A00C6B2-2C0D-48EE-94FF-775DC9E7AA9E}" type="pres">
      <dgm:prSet presAssocID="{6D54718C-C1A7-4F81-A348-15D653CD3F55}" presName="parentText" presStyleLbl="alignNode1" presStyleIdx="0" presStyleCnt="3">
        <dgm:presLayoutVars>
          <dgm:chMax val="1"/>
          <dgm:bulletEnabled val="1"/>
        </dgm:presLayoutVars>
      </dgm:prSet>
      <dgm:spPr/>
    </dgm:pt>
    <dgm:pt modelId="{4138C8D5-9A26-4452-BC67-4BB3D45605F1}" type="pres">
      <dgm:prSet presAssocID="{6D54718C-C1A7-4F81-A348-15D653CD3F55}" presName="descendantText" presStyleLbl="alignAcc1" presStyleIdx="0" presStyleCnt="3">
        <dgm:presLayoutVars>
          <dgm:bulletEnabled val="1"/>
        </dgm:presLayoutVars>
      </dgm:prSet>
      <dgm:spPr/>
    </dgm:pt>
    <dgm:pt modelId="{C6A0B3BA-17F5-40FA-B534-8817EC6EFFA9}" type="pres">
      <dgm:prSet presAssocID="{854A34F2-2C76-4981-AE64-5E8F196BC0F5}" presName="sp" presStyleCnt="0"/>
      <dgm:spPr/>
    </dgm:pt>
    <dgm:pt modelId="{EE2B3FB6-031C-4D2C-AEC7-DA4D1F1FF1FE}" type="pres">
      <dgm:prSet presAssocID="{5B11A141-B5F3-4CC9-A89B-AD030162E7D5}" presName="composite" presStyleCnt="0"/>
      <dgm:spPr/>
    </dgm:pt>
    <dgm:pt modelId="{09BE221C-31A2-419A-AB06-6D08A8363153}" type="pres">
      <dgm:prSet presAssocID="{5B11A141-B5F3-4CC9-A89B-AD030162E7D5}" presName="parentText" presStyleLbl="alignNode1" presStyleIdx="1" presStyleCnt="3">
        <dgm:presLayoutVars>
          <dgm:chMax val="1"/>
          <dgm:bulletEnabled val="1"/>
        </dgm:presLayoutVars>
      </dgm:prSet>
      <dgm:spPr/>
    </dgm:pt>
    <dgm:pt modelId="{DEB47361-3179-435A-91AB-17FDDDCCFA1D}" type="pres">
      <dgm:prSet presAssocID="{5B11A141-B5F3-4CC9-A89B-AD030162E7D5}" presName="descendantText" presStyleLbl="alignAcc1" presStyleIdx="1" presStyleCnt="3">
        <dgm:presLayoutVars>
          <dgm:bulletEnabled val="1"/>
        </dgm:presLayoutVars>
      </dgm:prSet>
      <dgm:spPr/>
    </dgm:pt>
    <dgm:pt modelId="{8CBBB669-105A-4A94-B700-66D08B0A812C}" type="pres">
      <dgm:prSet presAssocID="{D402544A-E092-4EAA-89D9-F438309FFA2B}" presName="sp" presStyleCnt="0"/>
      <dgm:spPr/>
    </dgm:pt>
    <dgm:pt modelId="{D7821E08-604E-42AE-AE73-7D943D1EF72C}" type="pres">
      <dgm:prSet presAssocID="{CA2E2890-C63F-48F7-B6F1-95FDC8BC89CC}" presName="composite" presStyleCnt="0"/>
      <dgm:spPr/>
    </dgm:pt>
    <dgm:pt modelId="{6EB5EAA7-2CFB-44C0-B8DC-508367C60E70}" type="pres">
      <dgm:prSet presAssocID="{CA2E2890-C63F-48F7-B6F1-95FDC8BC89CC}" presName="parentText" presStyleLbl="alignNode1" presStyleIdx="2" presStyleCnt="3">
        <dgm:presLayoutVars>
          <dgm:chMax val="1"/>
          <dgm:bulletEnabled val="1"/>
        </dgm:presLayoutVars>
      </dgm:prSet>
      <dgm:spPr/>
    </dgm:pt>
    <dgm:pt modelId="{1EE1D015-4384-4195-97A5-5B47272D64BD}" type="pres">
      <dgm:prSet presAssocID="{CA2E2890-C63F-48F7-B6F1-95FDC8BC89CC}" presName="descendantText" presStyleLbl="alignAcc1" presStyleIdx="2" presStyleCnt="3">
        <dgm:presLayoutVars>
          <dgm:bulletEnabled val="1"/>
        </dgm:presLayoutVars>
      </dgm:prSet>
      <dgm:spPr/>
    </dgm:pt>
  </dgm:ptLst>
  <dgm:cxnLst>
    <dgm:cxn modelId="{CDF33703-CEE8-49DA-8E95-342ADE3E74A3}" type="presOf" srcId="{597EA4EF-0699-49E8-9C76-1C72F9404364}" destId="{1EE1D015-4384-4195-97A5-5B47272D64BD}" srcOrd="0" destOrd="2" presId="urn:microsoft.com/office/officeart/2005/8/layout/chevron2"/>
    <dgm:cxn modelId="{B97B642D-96F3-4181-8514-8C92A36CFA9B}" type="presOf" srcId="{B021C53C-6997-4192-9271-0F6A23B9EBF8}" destId="{4138C8D5-9A26-4452-BC67-4BB3D45605F1}" srcOrd="0" destOrd="0" presId="urn:microsoft.com/office/officeart/2005/8/layout/chevron2"/>
    <dgm:cxn modelId="{90C6DC35-BDC6-4864-8760-C05224DC9371}" srcId="{6D54718C-C1A7-4F81-A348-15D653CD3F55}" destId="{62D8E394-B6F9-42B6-8299-FA39A0E6BB4B}" srcOrd="1" destOrd="0" parTransId="{9101C0CA-E537-4382-B43D-0662E3D36554}" sibTransId="{BADF95CB-60CF-4113-9887-A0252F0D8251}"/>
    <dgm:cxn modelId="{F66FB550-C455-4123-81F6-216021185745}" type="presOf" srcId="{70F72D77-23F5-4446-929F-830B68A9F24B}" destId="{1EE1D015-4384-4195-97A5-5B47272D64BD}" srcOrd="0" destOrd="0" presId="urn:microsoft.com/office/officeart/2005/8/layout/chevron2"/>
    <dgm:cxn modelId="{98D24F52-7131-4CE7-A67D-AA512716206F}" srcId="{CA2E2890-C63F-48F7-B6F1-95FDC8BC89CC}" destId="{BBAF8689-AF9C-43D8-A20E-0D6016D952BF}" srcOrd="1" destOrd="0" parTransId="{931F6BE5-B017-49FA-A218-7B7A850731D0}" sibTransId="{78F89183-C5F2-49CC-8574-B80298B5320E}"/>
    <dgm:cxn modelId="{C7BBBD59-0149-4906-AF54-99A86058C2CE}" type="presOf" srcId="{62D8E394-B6F9-42B6-8299-FA39A0E6BB4B}" destId="{4138C8D5-9A26-4452-BC67-4BB3D45605F1}" srcOrd="0" destOrd="1" presId="urn:microsoft.com/office/officeart/2005/8/layout/chevron2"/>
    <dgm:cxn modelId="{369A387C-81D1-4850-BD60-F284F786154B}" srcId="{CA2E2890-C63F-48F7-B6F1-95FDC8BC89CC}" destId="{70F72D77-23F5-4446-929F-830B68A9F24B}" srcOrd="0" destOrd="0" parTransId="{3ECA3081-5F50-47D9-B63C-82877224FC30}" sibTransId="{F363CD15-A896-46C4-A388-E1C49A855110}"/>
    <dgm:cxn modelId="{C9471086-6EAA-4C8A-B3A3-E88F443EFC00}" type="presOf" srcId="{BBAF8689-AF9C-43D8-A20E-0D6016D952BF}" destId="{1EE1D015-4384-4195-97A5-5B47272D64BD}" srcOrd="0" destOrd="1" presId="urn:microsoft.com/office/officeart/2005/8/layout/chevron2"/>
    <dgm:cxn modelId="{3085989C-7292-48D7-A6C5-740A82537A43}" srcId="{1E2D8DF8-FF98-445C-8BFE-E4127A5E0E3B}" destId="{6D54718C-C1A7-4F81-A348-15D653CD3F55}" srcOrd="0" destOrd="0" parTransId="{A71DFA87-C7BE-4BD7-AB85-6F1A4B363408}" sibTransId="{854A34F2-2C76-4981-AE64-5E8F196BC0F5}"/>
    <dgm:cxn modelId="{0BFE06A1-F1C2-4F72-B560-066D3A0CB7A5}" srcId="{1E2D8DF8-FF98-445C-8BFE-E4127A5E0E3B}" destId="{CA2E2890-C63F-48F7-B6F1-95FDC8BC89CC}" srcOrd="2" destOrd="0" parTransId="{50E618FC-34FE-47B6-8E13-3BC4D2503A71}" sibTransId="{7A2225B1-E397-4345-8FEE-6FFC6AEC616B}"/>
    <dgm:cxn modelId="{A0C5C9A2-D421-4C07-8725-D4DBB25A0BAE}" type="presOf" srcId="{6D54718C-C1A7-4F81-A348-15D653CD3F55}" destId="{1A00C6B2-2C0D-48EE-94FF-775DC9E7AA9E}" srcOrd="0" destOrd="0" presId="urn:microsoft.com/office/officeart/2005/8/layout/chevron2"/>
    <dgm:cxn modelId="{AB8454AA-0257-4718-A08B-6A10B0598EF0}" srcId="{CA2E2890-C63F-48F7-B6F1-95FDC8BC89CC}" destId="{597EA4EF-0699-49E8-9C76-1C72F9404364}" srcOrd="2" destOrd="0" parTransId="{9943BAAC-2180-4A82-BC21-D5A788AAC141}" sibTransId="{4B0C7009-AFAA-44D4-99F2-01531B1E7691}"/>
    <dgm:cxn modelId="{4AACBFBD-76CA-4022-9EE5-144F3641416E}" srcId="{5B11A141-B5F3-4CC9-A89B-AD030162E7D5}" destId="{98983F0A-6CF7-431D-84BF-142E494DC834}" srcOrd="0" destOrd="0" parTransId="{4CE51154-C0E9-4464-AE18-BC6BB17A8730}" sibTransId="{80B2A6FA-71A6-4B12-BAB7-34ED751C4831}"/>
    <dgm:cxn modelId="{F6631EC6-CAE1-4017-83AF-8E990549FECD}" type="presOf" srcId="{1E2D8DF8-FF98-445C-8BFE-E4127A5E0E3B}" destId="{3B6742EF-80B8-4BE1-BFC6-A5F23ABCCEC9}" srcOrd="0" destOrd="0" presId="urn:microsoft.com/office/officeart/2005/8/layout/chevron2"/>
    <dgm:cxn modelId="{C5FCCBCC-9144-4FD0-97DD-27DE875E2AAF}" type="presOf" srcId="{9576F80C-2646-4665-806B-43788E54F5B5}" destId="{DEB47361-3179-435A-91AB-17FDDDCCFA1D}" srcOrd="0" destOrd="1" presId="urn:microsoft.com/office/officeart/2005/8/layout/chevron2"/>
    <dgm:cxn modelId="{079A7BD1-985D-48A2-92F7-5FBA85B454C8}" type="presOf" srcId="{CA2E2890-C63F-48F7-B6F1-95FDC8BC89CC}" destId="{6EB5EAA7-2CFB-44C0-B8DC-508367C60E70}" srcOrd="0" destOrd="0" presId="urn:microsoft.com/office/officeart/2005/8/layout/chevron2"/>
    <dgm:cxn modelId="{EE0F47E8-F6DC-4037-A97A-9741A4E4DCCA}" type="presOf" srcId="{5B11A141-B5F3-4CC9-A89B-AD030162E7D5}" destId="{09BE221C-31A2-419A-AB06-6D08A8363153}" srcOrd="0" destOrd="0" presId="urn:microsoft.com/office/officeart/2005/8/layout/chevron2"/>
    <dgm:cxn modelId="{7789B1EE-1DBC-4C3C-99CD-7AF436D35521}" type="presOf" srcId="{98983F0A-6CF7-431D-84BF-142E494DC834}" destId="{DEB47361-3179-435A-91AB-17FDDDCCFA1D}" srcOrd="0" destOrd="0" presId="urn:microsoft.com/office/officeart/2005/8/layout/chevron2"/>
    <dgm:cxn modelId="{B937ABF3-46D1-4736-974B-9BBCD0D51795}" srcId="{6D54718C-C1A7-4F81-A348-15D653CD3F55}" destId="{B021C53C-6997-4192-9271-0F6A23B9EBF8}" srcOrd="0" destOrd="0" parTransId="{D1582631-49F1-4223-971F-AE5D72133126}" sibTransId="{EB26052E-F3A2-48A7-86EF-F428ADEA2CEC}"/>
    <dgm:cxn modelId="{5487B5F6-7D2E-44F1-BDB1-9BAB86875562}" srcId="{5B11A141-B5F3-4CC9-A89B-AD030162E7D5}" destId="{9576F80C-2646-4665-806B-43788E54F5B5}" srcOrd="1" destOrd="0" parTransId="{1B60B137-DAA2-48EA-BEEE-B73CAD17285A}" sibTransId="{7189438C-D351-4C88-96C7-138FE0C0E76C}"/>
    <dgm:cxn modelId="{2E16CEFF-A8C3-4673-8692-C8E0E40DD2DE}" srcId="{1E2D8DF8-FF98-445C-8BFE-E4127A5E0E3B}" destId="{5B11A141-B5F3-4CC9-A89B-AD030162E7D5}" srcOrd="1" destOrd="0" parTransId="{705BEE44-18C5-41D3-BFF9-D663D40EBA59}" sibTransId="{D402544A-E092-4EAA-89D9-F438309FFA2B}"/>
    <dgm:cxn modelId="{D1B2FC10-EF0C-4395-B557-0E80C7BDD7D2}" type="presParOf" srcId="{3B6742EF-80B8-4BE1-BFC6-A5F23ABCCEC9}" destId="{D3A22C1A-7D9D-4C58-B9F4-1A1EB1035F28}" srcOrd="0" destOrd="0" presId="urn:microsoft.com/office/officeart/2005/8/layout/chevron2"/>
    <dgm:cxn modelId="{87651096-3CD0-445C-8198-ECF52D654903}" type="presParOf" srcId="{D3A22C1A-7D9D-4C58-B9F4-1A1EB1035F28}" destId="{1A00C6B2-2C0D-48EE-94FF-775DC9E7AA9E}" srcOrd="0" destOrd="0" presId="urn:microsoft.com/office/officeart/2005/8/layout/chevron2"/>
    <dgm:cxn modelId="{E80AE22B-C4E5-4141-ACB3-BEA321D838DB}" type="presParOf" srcId="{D3A22C1A-7D9D-4C58-B9F4-1A1EB1035F28}" destId="{4138C8D5-9A26-4452-BC67-4BB3D45605F1}" srcOrd="1" destOrd="0" presId="urn:microsoft.com/office/officeart/2005/8/layout/chevron2"/>
    <dgm:cxn modelId="{ACCF1ABD-783F-4F86-B515-BA665B4413A1}" type="presParOf" srcId="{3B6742EF-80B8-4BE1-BFC6-A5F23ABCCEC9}" destId="{C6A0B3BA-17F5-40FA-B534-8817EC6EFFA9}" srcOrd="1" destOrd="0" presId="urn:microsoft.com/office/officeart/2005/8/layout/chevron2"/>
    <dgm:cxn modelId="{C584AC14-0AC1-490F-8E7F-22667FC1172E}" type="presParOf" srcId="{3B6742EF-80B8-4BE1-BFC6-A5F23ABCCEC9}" destId="{EE2B3FB6-031C-4D2C-AEC7-DA4D1F1FF1FE}" srcOrd="2" destOrd="0" presId="urn:microsoft.com/office/officeart/2005/8/layout/chevron2"/>
    <dgm:cxn modelId="{812F4BA6-2820-46FF-8550-47967BDEB52E}" type="presParOf" srcId="{EE2B3FB6-031C-4D2C-AEC7-DA4D1F1FF1FE}" destId="{09BE221C-31A2-419A-AB06-6D08A8363153}" srcOrd="0" destOrd="0" presId="urn:microsoft.com/office/officeart/2005/8/layout/chevron2"/>
    <dgm:cxn modelId="{1A213BE7-4413-47E6-A2AB-3E15F46CA3EB}" type="presParOf" srcId="{EE2B3FB6-031C-4D2C-AEC7-DA4D1F1FF1FE}" destId="{DEB47361-3179-435A-91AB-17FDDDCCFA1D}" srcOrd="1" destOrd="0" presId="urn:microsoft.com/office/officeart/2005/8/layout/chevron2"/>
    <dgm:cxn modelId="{8D341E5E-FA44-4F97-AF5D-056271A977DB}" type="presParOf" srcId="{3B6742EF-80B8-4BE1-BFC6-A5F23ABCCEC9}" destId="{8CBBB669-105A-4A94-B700-66D08B0A812C}" srcOrd="3" destOrd="0" presId="urn:microsoft.com/office/officeart/2005/8/layout/chevron2"/>
    <dgm:cxn modelId="{6328FFDA-98CE-487F-9291-4FD370A43470}" type="presParOf" srcId="{3B6742EF-80B8-4BE1-BFC6-A5F23ABCCEC9}" destId="{D7821E08-604E-42AE-AE73-7D943D1EF72C}" srcOrd="4" destOrd="0" presId="urn:microsoft.com/office/officeart/2005/8/layout/chevron2"/>
    <dgm:cxn modelId="{23FADFA8-6252-467A-97F7-80D9C3D76A4F}" type="presParOf" srcId="{D7821E08-604E-42AE-AE73-7D943D1EF72C}" destId="{6EB5EAA7-2CFB-44C0-B8DC-508367C60E70}" srcOrd="0" destOrd="0" presId="urn:microsoft.com/office/officeart/2005/8/layout/chevron2"/>
    <dgm:cxn modelId="{6A641047-7DF6-4AC9-B498-BD786E3FA5FE}" type="presParOf" srcId="{D7821E08-604E-42AE-AE73-7D943D1EF72C}" destId="{1EE1D015-4384-4195-97A5-5B47272D64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D8DF8-FF98-445C-8BFE-E4127A5E0E3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D54718C-C1A7-4F81-A348-15D653CD3F55}">
      <dgm:prSet phldrT="[Text]"/>
      <dgm:spPr/>
      <dgm:t>
        <a:bodyPr/>
        <a:lstStyle/>
        <a:p>
          <a:r>
            <a:rPr lang="en-US" b="0" i="0" dirty="0">
              <a:solidFill>
                <a:schemeClr val="tx1"/>
              </a:solidFill>
              <a:latin typeface="Calibri" panose="020F0502020204030204" pitchFamily="34" charset="0"/>
              <a:cs typeface="Calibri" panose="020F0502020204030204" pitchFamily="34" charset="0"/>
            </a:rPr>
            <a:t>Room with a patient view</a:t>
          </a:r>
        </a:p>
      </dgm:t>
    </dgm:pt>
    <dgm:pt modelId="{A71DFA87-C7BE-4BD7-AB85-6F1A4B363408}" type="parTrans" cxnId="{3085989C-7292-48D7-A6C5-740A82537A43}">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854A34F2-2C76-4981-AE64-5E8F196BC0F5}" type="sibTrans" cxnId="{3085989C-7292-48D7-A6C5-740A82537A43}">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5B11A141-B5F3-4CC9-A89B-AD030162E7D5}">
      <dgm:prSet phldrT="[Text]"/>
      <dgm:spPr/>
      <dgm:t>
        <a:bodyPr/>
        <a:lstStyle/>
        <a:p>
          <a:r>
            <a:rPr lang="en-US" b="0" i="0" dirty="0" err="1">
              <a:solidFill>
                <a:schemeClr val="tx1"/>
              </a:solidFill>
              <a:latin typeface="Calibri" panose="020F0502020204030204" pitchFamily="34" charset="0"/>
              <a:cs typeface="Calibri" panose="020F0502020204030204" pitchFamily="34" charset="0"/>
            </a:rPr>
            <a:t>HTAi</a:t>
          </a:r>
          <a:endParaRPr lang="en-US" b="0" i="0" dirty="0">
            <a:solidFill>
              <a:schemeClr val="tx1"/>
            </a:solidFill>
            <a:latin typeface="Calibri" panose="020F0502020204030204" pitchFamily="34" charset="0"/>
            <a:cs typeface="Calibri" panose="020F0502020204030204" pitchFamily="34" charset="0"/>
          </a:endParaRPr>
        </a:p>
      </dgm:t>
    </dgm:pt>
    <dgm:pt modelId="{705BEE44-18C5-41D3-BFF9-D663D40EBA59}" type="parTrans" cxnId="{2E16CEFF-A8C3-4673-8692-C8E0E40DD2D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D402544A-E092-4EAA-89D9-F438309FFA2B}" type="sibTrans" cxnId="{2E16CEFF-A8C3-4673-8692-C8E0E40DD2D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98983F0A-6CF7-431D-84BF-142E494DC834}">
      <dgm:prSet phldrT="[Text]" custT="1"/>
      <dgm:spPr/>
      <dgm:t>
        <a:bodyPr/>
        <a:lstStyle/>
        <a:p>
          <a:r>
            <a:rPr lang="en-AU" sz="1800" b="0" i="0" dirty="0">
              <a:solidFill>
                <a:schemeClr val="tx1"/>
              </a:solidFill>
              <a:latin typeface="Calibri" panose="020F0502020204030204" pitchFamily="34" charset="0"/>
              <a:cs typeface="Calibri" panose="020F0502020204030204" pitchFamily="34" charset="0"/>
            </a:rPr>
            <a:t>Attended and presented at </a:t>
          </a:r>
          <a:r>
            <a:rPr lang="en-AU" sz="1800" b="0" i="0" dirty="0" err="1">
              <a:solidFill>
                <a:schemeClr val="tx1"/>
              </a:solidFill>
              <a:latin typeface="Calibri" panose="020F0502020204030204" pitchFamily="34" charset="0"/>
              <a:cs typeface="Calibri" panose="020F0502020204030204" pitchFamily="34" charset="0"/>
            </a:rPr>
            <a:t>HTAi</a:t>
          </a:r>
          <a:r>
            <a:rPr lang="en-AU" sz="1800" b="0" i="0" dirty="0">
              <a:solidFill>
                <a:schemeClr val="tx1"/>
              </a:solidFill>
              <a:latin typeface="Calibri" panose="020F0502020204030204" pitchFamily="34" charset="0"/>
              <a:cs typeface="Calibri" panose="020F0502020204030204" pitchFamily="34" charset="0"/>
            </a:rPr>
            <a:t> annual meeting in Tokyo, joined HTA </a:t>
          </a:r>
          <a:r>
            <a:rPr lang="en-AU" sz="1800" b="0" i="0" dirty="0" err="1">
              <a:solidFill>
                <a:schemeClr val="tx1"/>
              </a:solidFill>
              <a:latin typeface="Calibri" panose="020F0502020204030204" pitchFamily="34" charset="0"/>
              <a:cs typeface="Calibri" panose="020F0502020204030204" pitchFamily="34" charset="0"/>
            </a:rPr>
            <a:t>Aus</a:t>
          </a:r>
          <a:r>
            <a:rPr lang="en-AU" sz="1800" b="0" i="0" dirty="0">
              <a:solidFill>
                <a:schemeClr val="tx1"/>
              </a:solidFill>
              <a:latin typeface="Calibri" panose="020F0502020204030204" pitchFamily="34" charset="0"/>
              <a:cs typeface="Calibri" panose="020F0502020204030204" pitchFamily="34" charset="0"/>
            </a:rPr>
            <a:t> and PCIG Patient Panel </a:t>
          </a:r>
          <a:endParaRPr lang="en-US" sz="1800" b="0" i="0" dirty="0">
            <a:solidFill>
              <a:schemeClr val="tx1"/>
            </a:solidFill>
            <a:latin typeface="Calibri" panose="020F0502020204030204" pitchFamily="34" charset="0"/>
            <a:cs typeface="Calibri" panose="020F0502020204030204" pitchFamily="34" charset="0"/>
          </a:endParaRPr>
        </a:p>
      </dgm:t>
    </dgm:pt>
    <dgm:pt modelId="{4CE51154-C0E9-4464-AE18-BC6BB17A8730}" type="parTrans" cxnId="{4AACBFBD-76CA-4022-9EE5-144F3641416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80B2A6FA-71A6-4B12-BAB7-34ED751C4831}" type="sibTrans" cxnId="{4AACBFBD-76CA-4022-9EE5-144F3641416E}">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CA2E2890-C63F-48F7-B6F1-95FDC8BC89CC}">
      <dgm:prSet phldrT="[Text]"/>
      <dgm:spPr/>
      <dgm:t>
        <a:bodyPr/>
        <a:lstStyle/>
        <a:p>
          <a:r>
            <a:rPr lang="en-US" b="0" i="0" dirty="0">
              <a:solidFill>
                <a:schemeClr val="tx1"/>
              </a:solidFill>
              <a:latin typeface="Calibri" panose="020F0502020204030204" pitchFamily="34" charset="0"/>
              <a:cs typeface="Calibri" panose="020F0502020204030204" pitchFamily="34" charset="0"/>
            </a:rPr>
            <a:t>Consumer Hearing</a:t>
          </a:r>
        </a:p>
      </dgm:t>
    </dgm:pt>
    <dgm:pt modelId="{50E618FC-34FE-47B6-8E13-3BC4D2503A71}" type="parTrans" cxnId="{0BFE06A1-F1C2-4F72-B560-066D3A0CB7A5}">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7A2225B1-E397-4345-8FEE-6FFC6AEC616B}" type="sibTrans" cxnId="{0BFE06A1-F1C2-4F72-B560-066D3A0CB7A5}">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70F72D77-23F5-4446-929F-830B68A9F24B}">
      <dgm:prSet phldrT="[Text]" custT="1"/>
      <dgm:spPr/>
      <dgm:t>
        <a:bodyPr/>
        <a:lstStyle/>
        <a:p>
          <a:r>
            <a:rPr lang="en-AU" sz="1800" b="0" i="0" dirty="0">
              <a:solidFill>
                <a:schemeClr val="tx1"/>
              </a:solidFill>
              <a:latin typeface="Calibri" panose="020F0502020204030204" pitchFamily="34" charset="0"/>
              <a:cs typeface="Calibri" panose="020F0502020204030204" pitchFamily="34" charset="0"/>
            </a:rPr>
            <a:t>Appeared at consumer hearing for listing of </a:t>
          </a:r>
          <a:r>
            <a:rPr lang="en-AU" sz="1800" b="0" i="0" dirty="0" err="1">
              <a:solidFill>
                <a:schemeClr val="tx1"/>
              </a:solidFill>
              <a:latin typeface="Calibri" panose="020F0502020204030204" pitchFamily="34" charset="0"/>
              <a:cs typeface="Calibri" panose="020F0502020204030204" pitchFamily="34" charset="0"/>
            </a:rPr>
            <a:t>Lanreotide</a:t>
          </a:r>
          <a:r>
            <a:rPr lang="en-AU" sz="1800" b="0" i="0" dirty="0">
              <a:solidFill>
                <a:schemeClr val="tx1"/>
              </a:solidFill>
              <a:latin typeface="Calibri" panose="020F0502020204030204" pitchFamily="34" charset="0"/>
              <a:cs typeface="Calibri" panose="020F0502020204030204" pitchFamily="34" charset="0"/>
            </a:rPr>
            <a:t> for non-functioning </a:t>
          </a:r>
          <a:r>
            <a:rPr lang="en-AU" sz="1800" b="0" i="0" dirty="0" err="1">
              <a:solidFill>
                <a:schemeClr val="tx1"/>
              </a:solidFill>
              <a:latin typeface="Calibri" panose="020F0502020204030204" pitchFamily="34" charset="0"/>
              <a:cs typeface="Calibri" panose="020F0502020204030204" pitchFamily="34" charset="0"/>
            </a:rPr>
            <a:t>tumors</a:t>
          </a:r>
          <a:endParaRPr lang="en-US" sz="1800" b="0" i="0" dirty="0">
            <a:solidFill>
              <a:schemeClr val="tx1"/>
            </a:solidFill>
            <a:latin typeface="Calibri" panose="020F0502020204030204" pitchFamily="34" charset="0"/>
            <a:cs typeface="Calibri" panose="020F0502020204030204" pitchFamily="34" charset="0"/>
          </a:endParaRPr>
        </a:p>
      </dgm:t>
    </dgm:pt>
    <dgm:pt modelId="{3ECA3081-5F50-47D9-B63C-82877224FC30}" type="parTrans" cxnId="{369A387C-81D1-4850-BD60-F284F786154B}">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F363CD15-A896-46C4-A388-E1C49A855110}" type="sibTrans" cxnId="{369A387C-81D1-4850-BD60-F284F786154B}">
      <dgm:prSet/>
      <dgm:spPr/>
      <dgm:t>
        <a:bodyPr/>
        <a:lstStyle/>
        <a:p>
          <a:endParaRPr lang="en-US" b="0" i="0">
            <a:solidFill>
              <a:schemeClr val="tx1"/>
            </a:solidFill>
            <a:latin typeface="Calibri" panose="020F0502020204030204" pitchFamily="34" charset="0"/>
            <a:cs typeface="Calibri" panose="020F0502020204030204" pitchFamily="34" charset="0"/>
          </a:endParaRPr>
        </a:p>
      </dgm:t>
    </dgm:pt>
    <dgm:pt modelId="{B021C53C-6997-4192-9271-0F6A23B9EBF8}">
      <dgm:prSet phldrT="[Text]" custT="1"/>
      <dgm:spPr/>
      <dgm:t>
        <a:bodyPr/>
        <a:lstStyle/>
        <a:p>
          <a:r>
            <a:rPr lang="en-AU" sz="1800" b="0" i="0" dirty="0">
              <a:solidFill>
                <a:schemeClr val="tx1"/>
              </a:solidFill>
              <a:latin typeface="Calibri" panose="020F0502020204030204" pitchFamily="34" charset="0"/>
              <a:cs typeface="Calibri" panose="020F0502020204030204" pitchFamily="34" charset="0"/>
            </a:rPr>
            <a:t>Forums to push forward the key recommendations of the Senate Inquiry to improve patient involvement in HTA</a:t>
          </a:r>
          <a:endParaRPr lang="en-US" sz="1800" b="0" i="0" dirty="0">
            <a:solidFill>
              <a:schemeClr val="tx1"/>
            </a:solidFill>
            <a:latin typeface="Calibri" panose="020F0502020204030204" pitchFamily="34" charset="0"/>
            <a:cs typeface="Calibri" panose="020F0502020204030204" pitchFamily="34" charset="0"/>
          </a:endParaRPr>
        </a:p>
      </dgm:t>
    </dgm:pt>
    <dgm:pt modelId="{D1582631-49F1-4223-971F-AE5D72133126}" type="parTrans" cxnId="{B937ABF3-46D1-4736-974B-9BBCD0D51795}">
      <dgm:prSet/>
      <dgm:spPr/>
      <dgm:t>
        <a:bodyPr/>
        <a:lstStyle/>
        <a:p>
          <a:endParaRPr lang="en-US"/>
        </a:p>
      </dgm:t>
    </dgm:pt>
    <dgm:pt modelId="{EB26052E-F3A2-48A7-86EF-F428ADEA2CEC}" type="sibTrans" cxnId="{B937ABF3-46D1-4736-974B-9BBCD0D51795}">
      <dgm:prSet/>
      <dgm:spPr/>
      <dgm:t>
        <a:bodyPr/>
        <a:lstStyle/>
        <a:p>
          <a:endParaRPr lang="en-US"/>
        </a:p>
      </dgm:t>
    </dgm:pt>
    <dgm:pt modelId="{CB40E662-2775-4EFB-B333-3827AD7F3639}">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Formed alliances </a:t>
          </a:r>
        </a:p>
      </dgm:t>
    </dgm:pt>
    <dgm:pt modelId="{7199E22B-8189-44A4-B142-BD64C9C8433D}" type="parTrans" cxnId="{A9C4FE59-0F95-4C32-8299-2910D720F3BC}">
      <dgm:prSet/>
      <dgm:spPr/>
    </dgm:pt>
    <dgm:pt modelId="{651F32A0-07FD-4499-9FE8-DFB63519C069}" type="sibTrans" cxnId="{A9C4FE59-0F95-4C32-8299-2910D720F3BC}">
      <dgm:prSet/>
      <dgm:spPr/>
    </dgm:pt>
    <dgm:pt modelId="{9ED3D6D8-93EC-4463-B8F5-343D75F414F7}">
      <dgm:prSet phldrT="[Text]" custT="1"/>
      <dgm:spPr/>
      <dgm:t>
        <a:bodyPr/>
        <a:lstStyle/>
        <a:p>
          <a:r>
            <a:rPr lang="en-US" sz="1800" b="0" i="0" dirty="0">
              <a:solidFill>
                <a:schemeClr val="tx1"/>
              </a:solidFill>
              <a:latin typeface="Calibri" panose="020F0502020204030204" pitchFamily="34" charset="0"/>
              <a:cs typeface="Calibri" panose="020F0502020204030204" pitchFamily="34" charset="0"/>
            </a:rPr>
            <a:t>Senate select committee – research funding for low survival cancers ,</a:t>
          </a:r>
        </a:p>
      </dgm:t>
    </dgm:pt>
    <dgm:pt modelId="{D6A96A45-4025-4D75-AD61-D08FC45A60B0}" type="parTrans" cxnId="{12275FD1-40A9-430D-AB3D-5E6B7A7360AD}">
      <dgm:prSet/>
      <dgm:spPr/>
    </dgm:pt>
    <dgm:pt modelId="{C8BCF7A0-CAB3-48E3-903F-A33A120E66B6}" type="sibTrans" cxnId="{12275FD1-40A9-430D-AB3D-5E6B7A7360AD}">
      <dgm:prSet/>
      <dgm:spPr/>
    </dgm:pt>
    <dgm:pt modelId="{3B6742EF-80B8-4BE1-BFC6-A5F23ABCCEC9}" type="pres">
      <dgm:prSet presAssocID="{1E2D8DF8-FF98-445C-8BFE-E4127A5E0E3B}" presName="linearFlow" presStyleCnt="0">
        <dgm:presLayoutVars>
          <dgm:dir/>
          <dgm:animLvl val="lvl"/>
          <dgm:resizeHandles val="exact"/>
        </dgm:presLayoutVars>
      </dgm:prSet>
      <dgm:spPr/>
    </dgm:pt>
    <dgm:pt modelId="{D3A22C1A-7D9D-4C58-B9F4-1A1EB1035F28}" type="pres">
      <dgm:prSet presAssocID="{6D54718C-C1A7-4F81-A348-15D653CD3F55}" presName="composite" presStyleCnt="0"/>
      <dgm:spPr/>
    </dgm:pt>
    <dgm:pt modelId="{1A00C6B2-2C0D-48EE-94FF-775DC9E7AA9E}" type="pres">
      <dgm:prSet presAssocID="{6D54718C-C1A7-4F81-A348-15D653CD3F55}" presName="parentText" presStyleLbl="alignNode1" presStyleIdx="0" presStyleCnt="3">
        <dgm:presLayoutVars>
          <dgm:chMax val="1"/>
          <dgm:bulletEnabled val="1"/>
        </dgm:presLayoutVars>
      </dgm:prSet>
      <dgm:spPr/>
    </dgm:pt>
    <dgm:pt modelId="{4138C8D5-9A26-4452-BC67-4BB3D45605F1}" type="pres">
      <dgm:prSet presAssocID="{6D54718C-C1A7-4F81-A348-15D653CD3F55}" presName="descendantText" presStyleLbl="alignAcc1" presStyleIdx="0" presStyleCnt="3">
        <dgm:presLayoutVars>
          <dgm:bulletEnabled val="1"/>
        </dgm:presLayoutVars>
      </dgm:prSet>
      <dgm:spPr/>
    </dgm:pt>
    <dgm:pt modelId="{C6A0B3BA-17F5-40FA-B534-8817EC6EFFA9}" type="pres">
      <dgm:prSet presAssocID="{854A34F2-2C76-4981-AE64-5E8F196BC0F5}" presName="sp" presStyleCnt="0"/>
      <dgm:spPr/>
    </dgm:pt>
    <dgm:pt modelId="{EE2B3FB6-031C-4D2C-AEC7-DA4D1F1FF1FE}" type="pres">
      <dgm:prSet presAssocID="{5B11A141-B5F3-4CC9-A89B-AD030162E7D5}" presName="composite" presStyleCnt="0"/>
      <dgm:spPr/>
    </dgm:pt>
    <dgm:pt modelId="{09BE221C-31A2-419A-AB06-6D08A8363153}" type="pres">
      <dgm:prSet presAssocID="{5B11A141-B5F3-4CC9-A89B-AD030162E7D5}" presName="parentText" presStyleLbl="alignNode1" presStyleIdx="1" presStyleCnt="3">
        <dgm:presLayoutVars>
          <dgm:chMax val="1"/>
          <dgm:bulletEnabled val="1"/>
        </dgm:presLayoutVars>
      </dgm:prSet>
      <dgm:spPr/>
    </dgm:pt>
    <dgm:pt modelId="{DEB47361-3179-435A-91AB-17FDDDCCFA1D}" type="pres">
      <dgm:prSet presAssocID="{5B11A141-B5F3-4CC9-A89B-AD030162E7D5}" presName="descendantText" presStyleLbl="alignAcc1" presStyleIdx="1" presStyleCnt="3">
        <dgm:presLayoutVars>
          <dgm:bulletEnabled val="1"/>
        </dgm:presLayoutVars>
      </dgm:prSet>
      <dgm:spPr/>
    </dgm:pt>
    <dgm:pt modelId="{8CBBB669-105A-4A94-B700-66D08B0A812C}" type="pres">
      <dgm:prSet presAssocID="{D402544A-E092-4EAA-89D9-F438309FFA2B}" presName="sp" presStyleCnt="0"/>
      <dgm:spPr/>
    </dgm:pt>
    <dgm:pt modelId="{D7821E08-604E-42AE-AE73-7D943D1EF72C}" type="pres">
      <dgm:prSet presAssocID="{CA2E2890-C63F-48F7-B6F1-95FDC8BC89CC}" presName="composite" presStyleCnt="0"/>
      <dgm:spPr/>
    </dgm:pt>
    <dgm:pt modelId="{6EB5EAA7-2CFB-44C0-B8DC-508367C60E70}" type="pres">
      <dgm:prSet presAssocID="{CA2E2890-C63F-48F7-B6F1-95FDC8BC89CC}" presName="parentText" presStyleLbl="alignNode1" presStyleIdx="2" presStyleCnt="3">
        <dgm:presLayoutVars>
          <dgm:chMax val="1"/>
          <dgm:bulletEnabled val="1"/>
        </dgm:presLayoutVars>
      </dgm:prSet>
      <dgm:spPr/>
    </dgm:pt>
    <dgm:pt modelId="{1EE1D015-4384-4195-97A5-5B47272D64BD}" type="pres">
      <dgm:prSet presAssocID="{CA2E2890-C63F-48F7-B6F1-95FDC8BC89CC}" presName="descendantText" presStyleLbl="alignAcc1" presStyleIdx="2" presStyleCnt="3">
        <dgm:presLayoutVars>
          <dgm:bulletEnabled val="1"/>
        </dgm:presLayoutVars>
      </dgm:prSet>
      <dgm:spPr/>
    </dgm:pt>
  </dgm:ptLst>
  <dgm:cxnLst>
    <dgm:cxn modelId="{BB3C3C06-EAFC-4D58-9D24-4FFE13309CB8}" type="presOf" srcId="{CB40E662-2775-4EFB-B333-3827AD7F3639}" destId="{4138C8D5-9A26-4452-BC67-4BB3D45605F1}" srcOrd="0" destOrd="1" presId="urn:microsoft.com/office/officeart/2005/8/layout/chevron2"/>
    <dgm:cxn modelId="{B97B642D-96F3-4181-8514-8C92A36CFA9B}" type="presOf" srcId="{B021C53C-6997-4192-9271-0F6A23B9EBF8}" destId="{4138C8D5-9A26-4452-BC67-4BB3D45605F1}" srcOrd="0" destOrd="0" presId="urn:microsoft.com/office/officeart/2005/8/layout/chevron2"/>
    <dgm:cxn modelId="{B68D2B3C-ECA2-41B8-936A-F50B84ABA321}" type="presOf" srcId="{9ED3D6D8-93EC-4463-B8F5-343D75F414F7}" destId="{1EE1D015-4384-4195-97A5-5B47272D64BD}" srcOrd="0" destOrd="1" presId="urn:microsoft.com/office/officeart/2005/8/layout/chevron2"/>
    <dgm:cxn modelId="{F66FB550-C455-4123-81F6-216021185745}" type="presOf" srcId="{70F72D77-23F5-4446-929F-830B68A9F24B}" destId="{1EE1D015-4384-4195-97A5-5B47272D64BD}" srcOrd="0" destOrd="0" presId="urn:microsoft.com/office/officeart/2005/8/layout/chevron2"/>
    <dgm:cxn modelId="{A9C4FE59-0F95-4C32-8299-2910D720F3BC}" srcId="{6D54718C-C1A7-4F81-A348-15D653CD3F55}" destId="{CB40E662-2775-4EFB-B333-3827AD7F3639}" srcOrd="1" destOrd="0" parTransId="{7199E22B-8189-44A4-B142-BD64C9C8433D}" sibTransId="{651F32A0-07FD-4499-9FE8-DFB63519C069}"/>
    <dgm:cxn modelId="{369A387C-81D1-4850-BD60-F284F786154B}" srcId="{CA2E2890-C63F-48F7-B6F1-95FDC8BC89CC}" destId="{70F72D77-23F5-4446-929F-830B68A9F24B}" srcOrd="0" destOrd="0" parTransId="{3ECA3081-5F50-47D9-B63C-82877224FC30}" sibTransId="{F363CD15-A896-46C4-A388-E1C49A855110}"/>
    <dgm:cxn modelId="{3085989C-7292-48D7-A6C5-740A82537A43}" srcId="{1E2D8DF8-FF98-445C-8BFE-E4127A5E0E3B}" destId="{6D54718C-C1A7-4F81-A348-15D653CD3F55}" srcOrd="0" destOrd="0" parTransId="{A71DFA87-C7BE-4BD7-AB85-6F1A4B363408}" sibTransId="{854A34F2-2C76-4981-AE64-5E8F196BC0F5}"/>
    <dgm:cxn modelId="{0BFE06A1-F1C2-4F72-B560-066D3A0CB7A5}" srcId="{1E2D8DF8-FF98-445C-8BFE-E4127A5E0E3B}" destId="{CA2E2890-C63F-48F7-B6F1-95FDC8BC89CC}" srcOrd="2" destOrd="0" parTransId="{50E618FC-34FE-47B6-8E13-3BC4D2503A71}" sibTransId="{7A2225B1-E397-4345-8FEE-6FFC6AEC616B}"/>
    <dgm:cxn modelId="{A0C5C9A2-D421-4C07-8725-D4DBB25A0BAE}" type="presOf" srcId="{6D54718C-C1A7-4F81-A348-15D653CD3F55}" destId="{1A00C6B2-2C0D-48EE-94FF-775DC9E7AA9E}" srcOrd="0" destOrd="0" presId="urn:microsoft.com/office/officeart/2005/8/layout/chevron2"/>
    <dgm:cxn modelId="{4AACBFBD-76CA-4022-9EE5-144F3641416E}" srcId="{5B11A141-B5F3-4CC9-A89B-AD030162E7D5}" destId="{98983F0A-6CF7-431D-84BF-142E494DC834}" srcOrd="0" destOrd="0" parTransId="{4CE51154-C0E9-4464-AE18-BC6BB17A8730}" sibTransId="{80B2A6FA-71A6-4B12-BAB7-34ED751C4831}"/>
    <dgm:cxn modelId="{F6631EC6-CAE1-4017-83AF-8E990549FECD}" type="presOf" srcId="{1E2D8DF8-FF98-445C-8BFE-E4127A5E0E3B}" destId="{3B6742EF-80B8-4BE1-BFC6-A5F23ABCCEC9}" srcOrd="0" destOrd="0" presId="urn:microsoft.com/office/officeart/2005/8/layout/chevron2"/>
    <dgm:cxn modelId="{12275FD1-40A9-430D-AB3D-5E6B7A7360AD}" srcId="{CA2E2890-C63F-48F7-B6F1-95FDC8BC89CC}" destId="{9ED3D6D8-93EC-4463-B8F5-343D75F414F7}" srcOrd="1" destOrd="0" parTransId="{D6A96A45-4025-4D75-AD61-D08FC45A60B0}" sibTransId="{C8BCF7A0-CAB3-48E3-903F-A33A120E66B6}"/>
    <dgm:cxn modelId="{079A7BD1-985D-48A2-92F7-5FBA85B454C8}" type="presOf" srcId="{CA2E2890-C63F-48F7-B6F1-95FDC8BC89CC}" destId="{6EB5EAA7-2CFB-44C0-B8DC-508367C60E70}" srcOrd="0" destOrd="0" presId="urn:microsoft.com/office/officeart/2005/8/layout/chevron2"/>
    <dgm:cxn modelId="{EE0F47E8-F6DC-4037-A97A-9741A4E4DCCA}" type="presOf" srcId="{5B11A141-B5F3-4CC9-A89B-AD030162E7D5}" destId="{09BE221C-31A2-419A-AB06-6D08A8363153}" srcOrd="0" destOrd="0" presId="urn:microsoft.com/office/officeart/2005/8/layout/chevron2"/>
    <dgm:cxn modelId="{7789B1EE-1DBC-4C3C-99CD-7AF436D35521}" type="presOf" srcId="{98983F0A-6CF7-431D-84BF-142E494DC834}" destId="{DEB47361-3179-435A-91AB-17FDDDCCFA1D}" srcOrd="0" destOrd="0" presId="urn:microsoft.com/office/officeart/2005/8/layout/chevron2"/>
    <dgm:cxn modelId="{B937ABF3-46D1-4736-974B-9BBCD0D51795}" srcId="{6D54718C-C1A7-4F81-A348-15D653CD3F55}" destId="{B021C53C-6997-4192-9271-0F6A23B9EBF8}" srcOrd="0" destOrd="0" parTransId="{D1582631-49F1-4223-971F-AE5D72133126}" sibTransId="{EB26052E-F3A2-48A7-86EF-F428ADEA2CEC}"/>
    <dgm:cxn modelId="{2E16CEFF-A8C3-4673-8692-C8E0E40DD2DE}" srcId="{1E2D8DF8-FF98-445C-8BFE-E4127A5E0E3B}" destId="{5B11A141-B5F3-4CC9-A89B-AD030162E7D5}" srcOrd="1" destOrd="0" parTransId="{705BEE44-18C5-41D3-BFF9-D663D40EBA59}" sibTransId="{D402544A-E092-4EAA-89D9-F438309FFA2B}"/>
    <dgm:cxn modelId="{D1B2FC10-EF0C-4395-B557-0E80C7BDD7D2}" type="presParOf" srcId="{3B6742EF-80B8-4BE1-BFC6-A5F23ABCCEC9}" destId="{D3A22C1A-7D9D-4C58-B9F4-1A1EB1035F28}" srcOrd="0" destOrd="0" presId="urn:microsoft.com/office/officeart/2005/8/layout/chevron2"/>
    <dgm:cxn modelId="{87651096-3CD0-445C-8198-ECF52D654903}" type="presParOf" srcId="{D3A22C1A-7D9D-4C58-B9F4-1A1EB1035F28}" destId="{1A00C6B2-2C0D-48EE-94FF-775DC9E7AA9E}" srcOrd="0" destOrd="0" presId="urn:microsoft.com/office/officeart/2005/8/layout/chevron2"/>
    <dgm:cxn modelId="{E80AE22B-C4E5-4141-ACB3-BEA321D838DB}" type="presParOf" srcId="{D3A22C1A-7D9D-4C58-B9F4-1A1EB1035F28}" destId="{4138C8D5-9A26-4452-BC67-4BB3D45605F1}" srcOrd="1" destOrd="0" presId="urn:microsoft.com/office/officeart/2005/8/layout/chevron2"/>
    <dgm:cxn modelId="{ACCF1ABD-783F-4F86-B515-BA665B4413A1}" type="presParOf" srcId="{3B6742EF-80B8-4BE1-BFC6-A5F23ABCCEC9}" destId="{C6A0B3BA-17F5-40FA-B534-8817EC6EFFA9}" srcOrd="1" destOrd="0" presId="urn:microsoft.com/office/officeart/2005/8/layout/chevron2"/>
    <dgm:cxn modelId="{C584AC14-0AC1-490F-8E7F-22667FC1172E}" type="presParOf" srcId="{3B6742EF-80B8-4BE1-BFC6-A5F23ABCCEC9}" destId="{EE2B3FB6-031C-4D2C-AEC7-DA4D1F1FF1FE}" srcOrd="2" destOrd="0" presId="urn:microsoft.com/office/officeart/2005/8/layout/chevron2"/>
    <dgm:cxn modelId="{812F4BA6-2820-46FF-8550-47967BDEB52E}" type="presParOf" srcId="{EE2B3FB6-031C-4D2C-AEC7-DA4D1F1FF1FE}" destId="{09BE221C-31A2-419A-AB06-6D08A8363153}" srcOrd="0" destOrd="0" presId="urn:microsoft.com/office/officeart/2005/8/layout/chevron2"/>
    <dgm:cxn modelId="{1A213BE7-4413-47E6-A2AB-3E15F46CA3EB}" type="presParOf" srcId="{EE2B3FB6-031C-4D2C-AEC7-DA4D1F1FF1FE}" destId="{DEB47361-3179-435A-91AB-17FDDDCCFA1D}" srcOrd="1" destOrd="0" presId="urn:microsoft.com/office/officeart/2005/8/layout/chevron2"/>
    <dgm:cxn modelId="{8D341E5E-FA44-4F97-AF5D-056271A977DB}" type="presParOf" srcId="{3B6742EF-80B8-4BE1-BFC6-A5F23ABCCEC9}" destId="{8CBBB669-105A-4A94-B700-66D08B0A812C}" srcOrd="3" destOrd="0" presId="urn:microsoft.com/office/officeart/2005/8/layout/chevron2"/>
    <dgm:cxn modelId="{6328FFDA-98CE-487F-9291-4FD370A43470}" type="presParOf" srcId="{3B6742EF-80B8-4BE1-BFC6-A5F23ABCCEC9}" destId="{D7821E08-604E-42AE-AE73-7D943D1EF72C}" srcOrd="4" destOrd="0" presId="urn:microsoft.com/office/officeart/2005/8/layout/chevron2"/>
    <dgm:cxn modelId="{23FADFA8-6252-467A-97F7-80D9C3D76A4F}" type="presParOf" srcId="{D7821E08-604E-42AE-AE73-7D943D1EF72C}" destId="{6EB5EAA7-2CFB-44C0-B8DC-508367C60E70}" srcOrd="0" destOrd="0" presId="urn:microsoft.com/office/officeart/2005/8/layout/chevron2"/>
    <dgm:cxn modelId="{6A641047-7DF6-4AC9-B498-BD786E3FA5FE}" type="presParOf" srcId="{D7821E08-604E-42AE-AE73-7D943D1EF72C}" destId="{1EE1D015-4384-4195-97A5-5B47272D64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1580BE-04E2-40EF-AF10-8847A702A3F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923C4C5-1CCC-46D5-A589-E164A3D7A99B}">
      <dgm:prSet phldrT="[Text]"/>
      <dgm:spPr/>
      <dgm:t>
        <a:bodyPr/>
        <a:lstStyle/>
        <a:p>
          <a:r>
            <a:rPr lang="en-US" dirty="0">
              <a:solidFill>
                <a:schemeClr val="tx1"/>
              </a:solidFill>
            </a:rPr>
            <a:t>You</a:t>
          </a:r>
        </a:p>
      </dgm:t>
    </dgm:pt>
    <dgm:pt modelId="{BEF1009B-B944-47D7-960A-24CFD564A83E}" type="parTrans" cxnId="{B6D0F667-D212-4B21-9871-B5D8B58BD6C5}">
      <dgm:prSet/>
      <dgm:spPr/>
      <dgm:t>
        <a:bodyPr/>
        <a:lstStyle/>
        <a:p>
          <a:endParaRPr lang="en-US">
            <a:solidFill>
              <a:schemeClr val="tx1"/>
            </a:solidFill>
          </a:endParaRPr>
        </a:p>
      </dgm:t>
    </dgm:pt>
    <dgm:pt modelId="{0C039280-D519-49FF-945B-E12A50C449B3}" type="sibTrans" cxnId="{B6D0F667-D212-4B21-9871-B5D8B58BD6C5}">
      <dgm:prSet/>
      <dgm:spPr/>
      <dgm:t>
        <a:bodyPr/>
        <a:lstStyle/>
        <a:p>
          <a:endParaRPr lang="en-US">
            <a:solidFill>
              <a:schemeClr val="tx1"/>
            </a:solidFill>
          </a:endParaRPr>
        </a:p>
      </dgm:t>
    </dgm:pt>
    <dgm:pt modelId="{2C936FA7-4422-4900-9339-1CD26C0EA28A}">
      <dgm:prSet phldrT="[Text]"/>
      <dgm:spPr/>
      <dgm:t>
        <a:bodyPr/>
        <a:lstStyle/>
        <a:p>
          <a:r>
            <a:rPr lang="en-US" dirty="0">
              <a:solidFill>
                <a:schemeClr val="tx1"/>
              </a:solidFill>
            </a:rPr>
            <a:t>Alliances</a:t>
          </a:r>
        </a:p>
      </dgm:t>
    </dgm:pt>
    <dgm:pt modelId="{84A33F87-CF54-4F88-990D-5CD7092657D7}" type="parTrans" cxnId="{DFA4BF74-980E-4942-8F72-B8AED8E508F8}">
      <dgm:prSet/>
      <dgm:spPr/>
      <dgm:t>
        <a:bodyPr/>
        <a:lstStyle/>
        <a:p>
          <a:endParaRPr lang="en-US">
            <a:solidFill>
              <a:schemeClr val="tx1"/>
            </a:solidFill>
          </a:endParaRPr>
        </a:p>
      </dgm:t>
    </dgm:pt>
    <dgm:pt modelId="{DC8F90A1-B9CF-43BF-87A9-E362184C13B8}" type="sibTrans" cxnId="{DFA4BF74-980E-4942-8F72-B8AED8E508F8}">
      <dgm:prSet/>
      <dgm:spPr/>
      <dgm:t>
        <a:bodyPr/>
        <a:lstStyle/>
        <a:p>
          <a:endParaRPr lang="en-US">
            <a:solidFill>
              <a:schemeClr val="tx1"/>
            </a:solidFill>
          </a:endParaRPr>
        </a:p>
      </dgm:t>
    </dgm:pt>
    <dgm:pt modelId="{4D5DB050-4B1C-4F2E-8DAD-2C5302978AE0}">
      <dgm:prSet phldrT="[Text]"/>
      <dgm:spPr/>
      <dgm:t>
        <a:bodyPr/>
        <a:lstStyle/>
        <a:p>
          <a:r>
            <a:rPr lang="en-US" dirty="0">
              <a:solidFill>
                <a:schemeClr val="tx1"/>
              </a:solidFill>
            </a:rPr>
            <a:t>Get Involved</a:t>
          </a:r>
        </a:p>
      </dgm:t>
    </dgm:pt>
    <dgm:pt modelId="{9A6347AB-B083-42EA-BBFC-16A1AD33919E}" type="parTrans" cxnId="{033B5A38-B954-4A2F-AF2B-767E280072DE}">
      <dgm:prSet/>
      <dgm:spPr/>
      <dgm:t>
        <a:bodyPr/>
        <a:lstStyle/>
        <a:p>
          <a:endParaRPr lang="en-US">
            <a:solidFill>
              <a:schemeClr val="tx1"/>
            </a:solidFill>
          </a:endParaRPr>
        </a:p>
      </dgm:t>
    </dgm:pt>
    <dgm:pt modelId="{EB3F8FD2-874F-46D2-8380-52608F793057}" type="sibTrans" cxnId="{033B5A38-B954-4A2F-AF2B-767E280072DE}">
      <dgm:prSet/>
      <dgm:spPr/>
      <dgm:t>
        <a:bodyPr/>
        <a:lstStyle/>
        <a:p>
          <a:endParaRPr lang="en-US">
            <a:solidFill>
              <a:schemeClr val="tx1"/>
            </a:solidFill>
          </a:endParaRPr>
        </a:p>
      </dgm:t>
    </dgm:pt>
    <dgm:pt modelId="{8FC2E08B-F1FC-4EF9-BAED-342D836F1749}">
      <dgm:prSet phldrT="[Text]"/>
      <dgm:spPr/>
      <dgm:t>
        <a:bodyPr/>
        <a:lstStyle/>
        <a:p>
          <a:r>
            <a:rPr lang="en-US" dirty="0">
              <a:solidFill>
                <a:schemeClr val="tx1"/>
              </a:solidFill>
            </a:rPr>
            <a:t>Lobby</a:t>
          </a:r>
        </a:p>
      </dgm:t>
    </dgm:pt>
    <dgm:pt modelId="{FD30455B-3856-48DF-B20A-858A06844683}" type="parTrans" cxnId="{2A208E62-5082-4977-BD5A-798FD15BF8FE}">
      <dgm:prSet/>
      <dgm:spPr/>
      <dgm:t>
        <a:bodyPr/>
        <a:lstStyle/>
        <a:p>
          <a:endParaRPr lang="en-US">
            <a:solidFill>
              <a:schemeClr val="tx1"/>
            </a:solidFill>
          </a:endParaRPr>
        </a:p>
      </dgm:t>
    </dgm:pt>
    <dgm:pt modelId="{B591D0DE-8646-4C53-ACE1-45049CB81422}" type="sibTrans" cxnId="{2A208E62-5082-4977-BD5A-798FD15BF8FE}">
      <dgm:prSet/>
      <dgm:spPr/>
      <dgm:t>
        <a:bodyPr/>
        <a:lstStyle/>
        <a:p>
          <a:endParaRPr lang="en-US">
            <a:solidFill>
              <a:schemeClr val="tx1"/>
            </a:solidFill>
          </a:endParaRPr>
        </a:p>
      </dgm:t>
    </dgm:pt>
    <dgm:pt modelId="{F44B9B21-933F-409A-8FE4-AEBA4F5802D6}">
      <dgm:prSet phldrT="[Text]"/>
      <dgm:spPr/>
      <dgm:t>
        <a:bodyPr/>
        <a:lstStyle/>
        <a:p>
          <a:r>
            <a:rPr lang="en-US" dirty="0">
              <a:solidFill>
                <a:schemeClr val="tx1"/>
              </a:solidFill>
            </a:rPr>
            <a:t>Educate your supporters</a:t>
          </a:r>
        </a:p>
      </dgm:t>
    </dgm:pt>
    <dgm:pt modelId="{74773C95-7432-4620-861E-66FC87B0481B}" type="parTrans" cxnId="{88EDD8F4-4282-4C16-B7EA-075A062968EE}">
      <dgm:prSet/>
      <dgm:spPr/>
      <dgm:t>
        <a:bodyPr/>
        <a:lstStyle/>
        <a:p>
          <a:endParaRPr lang="en-US">
            <a:solidFill>
              <a:schemeClr val="tx1"/>
            </a:solidFill>
          </a:endParaRPr>
        </a:p>
      </dgm:t>
    </dgm:pt>
    <dgm:pt modelId="{DC928FCB-0087-4855-92D8-1A1832C28FD5}" type="sibTrans" cxnId="{88EDD8F4-4282-4C16-B7EA-075A062968EE}">
      <dgm:prSet/>
      <dgm:spPr/>
      <dgm:t>
        <a:bodyPr/>
        <a:lstStyle/>
        <a:p>
          <a:endParaRPr lang="en-US">
            <a:solidFill>
              <a:schemeClr val="tx1"/>
            </a:solidFill>
          </a:endParaRPr>
        </a:p>
      </dgm:t>
    </dgm:pt>
    <dgm:pt modelId="{1ACF501A-B02C-4478-AEB0-4529E18636AE}" type="pres">
      <dgm:prSet presAssocID="{511580BE-04E2-40EF-AF10-8847A702A3FC}" presName="Name0" presStyleCnt="0">
        <dgm:presLayoutVars>
          <dgm:chMax val="1"/>
          <dgm:dir/>
          <dgm:animLvl val="ctr"/>
          <dgm:resizeHandles val="exact"/>
        </dgm:presLayoutVars>
      </dgm:prSet>
      <dgm:spPr/>
    </dgm:pt>
    <dgm:pt modelId="{4B4C0C01-649F-4840-A6DD-4D5050B1E9B2}" type="pres">
      <dgm:prSet presAssocID="{4923C4C5-1CCC-46D5-A589-E164A3D7A99B}" presName="centerShape" presStyleLbl="node0" presStyleIdx="0" presStyleCnt="1"/>
      <dgm:spPr/>
    </dgm:pt>
    <dgm:pt modelId="{5D1CE3FE-5CEB-4198-854B-FEDEE8497D8D}" type="pres">
      <dgm:prSet presAssocID="{2C936FA7-4422-4900-9339-1CD26C0EA28A}" presName="node" presStyleLbl="node1" presStyleIdx="0" presStyleCnt="4">
        <dgm:presLayoutVars>
          <dgm:bulletEnabled val="1"/>
        </dgm:presLayoutVars>
      </dgm:prSet>
      <dgm:spPr/>
    </dgm:pt>
    <dgm:pt modelId="{4C8F5095-7FFC-466C-B33C-06FA62F17FCD}" type="pres">
      <dgm:prSet presAssocID="{2C936FA7-4422-4900-9339-1CD26C0EA28A}" presName="dummy" presStyleCnt="0"/>
      <dgm:spPr/>
    </dgm:pt>
    <dgm:pt modelId="{1984B0A8-16FF-4C28-B3EA-5342BE3F29E6}" type="pres">
      <dgm:prSet presAssocID="{DC8F90A1-B9CF-43BF-87A9-E362184C13B8}" presName="sibTrans" presStyleLbl="sibTrans2D1" presStyleIdx="0" presStyleCnt="4"/>
      <dgm:spPr/>
    </dgm:pt>
    <dgm:pt modelId="{9EB8DF5B-742B-41EC-941B-EFBE3147ADAD}" type="pres">
      <dgm:prSet presAssocID="{4D5DB050-4B1C-4F2E-8DAD-2C5302978AE0}" presName="node" presStyleLbl="node1" presStyleIdx="1" presStyleCnt="4">
        <dgm:presLayoutVars>
          <dgm:bulletEnabled val="1"/>
        </dgm:presLayoutVars>
      </dgm:prSet>
      <dgm:spPr/>
    </dgm:pt>
    <dgm:pt modelId="{CDC16CDB-F282-4ABC-8ABC-090C0ED2C421}" type="pres">
      <dgm:prSet presAssocID="{4D5DB050-4B1C-4F2E-8DAD-2C5302978AE0}" presName="dummy" presStyleCnt="0"/>
      <dgm:spPr/>
    </dgm:pt>
    <dgm:pt modelId="{6630812E-513F-4075-9362-C0699301A4DB}" type="pres">
      <dgm:prSet presAssocID="{EB3F8FD2-874F-46D2-8380-52608F793057}" presName="sibTrans" presStyleLbl="sibTrans2D1" presStyleIdx="1" presStyleCnt="4"/>
      <dgm:spPr/>
    </dgm:pt>
    <dgm:pt modelId="{4E583C43-882F-4BBC-9F01-2126E287DD7A}" type="pres">
      <dgm:prSet presAssocID="{8FC2E08B-F1FC-4EF9-BAED-342D836F1749}" presName="node" presStyleLbl="node1" presStyleIdx="2" presStyleCnt="4">
        <dgm:presLayoutVars>
          <dgm:bulletEnabled val="1"/>
        </dgm:presLayoutVars>
      </dgm:prSet>
      <dgm:spPr/>
    </dgm:pt>
    <dgm:pt modelId="{91670BD6-601C-42D8-9FCA-15D169D965E8}" type="pres">
      <dgm:prSet presAssocID="{8FC2E08B-F1FC-4EF9-BAED-342D836F1749}" presName="dummy" presStyleCnt="0"/>
      <dgm:spPr/>
    </dgm:pt>
    <dgm:pt modelId="{2DBE41E7-7A18-480D-B55D-37B22CDA2DBA}" type="pres">
      <dgm:prSet presAssocID="{B591D0DE-8646-4C53-ACE1-45049CB81422}" presName="sibTrans" presStyleLbl="sibTrans2D1" presStyleIdx="2" presStyleCnt="4"/>
      <dgm:spPr/>
    </dgm:pt>
    <dgm:pt modelId="{662EA2B8-7803-4F80-913F-22CCD82DD3BC}" type="pres">
      <dgm:prSet presAssocID="{F44B9B21-933F-409A-8FE4-AEBA4F5802D6}" presName="node" presStyleLbl="node1" presStyleIdx="3" presStyleCnt="4">
        <dgm:presLayoutVars>
          <dgm:bulletEnabled val="1"/>
        </dgm:presLayoutVars>
      </dgm:prSet>
      <dgm:spPr/>
    </dgm:pt>
    <dgm:pt modelId="{7B0A896B-AD40-40D5-BE56-1B61E18C6E03}" type="pres">
      <dgm:prSet presAssocID="{F44B9B21-933F-409A-8FE4-AEBA4F5802D6}" presName="dummy" presStyleCnt="0"/>
      <dgm:spPr/>
    </dgm:pt>
    <dgm:pt modelId="{C1B608A6-A603-473F-B676-3CA5F5824622}" type="pres">
      <dgm:prSet presAssocID="{DC928FCB-0087-4855-92D8-1A1832C28FD5}" presName="sibTrans" presStyleLbl="sibTrans2D1" presStyleIdx="3" presStyleCnt="4"/>
      <dgm:spPr/>
    </dgm:pt>
  </dgm:ptLst>
  <dgm:cxnLst>
    <dgm:cxn modelId="{5B107D24-59DE-4C0A-95CB-F652D1A775D7}" type="presOf" srcId="{2C936FA7-4422-4900-9339-1CD26C0EA28A}" destId="{5D1CE3FE-5CEB-4198-854B-FEDEE8497D8D}" srcOrd="0" destOrd="0" presId="urn:microsoft.com/office/officeart/2005/8/layout/radial6"/>
    <dgm:cxn modelId="{2254312D-B768-42B7-B904-767B5738B778}" type="presOf" srcId="{DC8F90A1-B9CF-43BF-87A9-E362184C13B8}" destId="{1984B0A8-16FF-4C28-B3EA-5342BE3F29E6}" srcOrd="0" destOrd="0" presId="urn:microsoft.com/office/officeart/2005/8/layout/radial6"/>
    <dgm:cxn modelId="{033B5A38-B954-4A2F-AF2B-767E280072DE}" srcId="{4923C4C5-1CCC-46D5-A589-E164A3D7A99B}" destId="{4D5DB050-4B1C-4F2E-8DAD-2C5302978AE0}" srcOrd="1" destOrd="0" parTransId="{9A6347AB-B083-42EA-BBFC-16A1AD33919E}" sibTransId="{EB3F8FD2-874F-46D2-8380-52608F793057}"/>
    <dgm:cxn modelId="{B1EF1261-C9FF-4873-9942-94DB868DBD51}" type="presOf" srcId="{4D5DB050-4B1C-4F2E-8DAD-2C5302978AE0}" destId="{9EB8DF5B-742B-41EC-941B-EFBE3147ADAD}" srcOrd="0" destOrd="0" presId="urn:microsoft.com/office/officeart/2005/8/layout/radial6"/>
    <dgm:cxn modelId="{2A208E62-5082-4977-BD5A-798FD15BF8FE}" srcId="{4923C4C5-1CCC-46D5-A589-E164A3D7A99B}" destId="{8FC2E08B-F1FC-4EF9-BAED-342D836F1749}" srcOrd="2" destOrd="0" parTransId="{FD30455B-3856-48DF-B20A-858A06844683}" sibTransId="{B591D0DE-8646-4C53-ACE1-45049CB81422}"/>
    <dgm:cxn modelId="{B6D0F667-D212-4B21-9871-B5D8B58BD6C5}" srcId="{511580BE-04E2-40EF-AF10-8847A702A3FC}" destId="{4923C4C5-1CCC-46D5-A589-E164A3D7A99B}" srcOrd="0" destOrd="0" parTransId="{BEF1009B-B944-47D7-960A-24CFD564A83E}" sibTransId="{0C039280-D519-49FF-945B-E12A50C449B3}"/>
    <dgm:cxn modelId="{A9214373-9940-445F-A413-7F011AB070C2}" type="presOf" srcId="{EB3F8FD2-874F-46D2-8380-52608F793057}" destId="{6630812E-513F-4075-9362-C0699301A4DB}" srcOrd="0" destOrd="0" presId="urn:microsoft.com/office/officeart/2005/8/layout/radial6"/>
    <dgm:cxn modelId="{DFA4BF74-980E-4942-8F72-B8AED8E508F8}" srcId="{4923C4C5-1CCC-46D5-A589-E164A3D7A99B}" destId="{2C936FA7-4422-4900-9339-1CD26C0EA28A}" srcOrd="0" destOrd="0" parTransId="{84A33F87-CF54-4F88-990D-5CD7092657D7}" sibTransId="{DC8F90A1-B9CF-43BF-87A9-E362184C13B8}"/>
    <dgm:cxn modelId="{487CEE9B-1033-488E-B37B-2E04981EB2F7}" type="presOf" srcId="{B591D0DE-8646-4C53-ACE1-45049CB81422}" destId="{2DBE41E7-7A18-480D-B55D-37B22CDA2DBA}" srcOrd="0" destOrd="0" presId="urn:microsoft.com/office/officeart/2005/8/layout/radial6"/>
    <dgm:cxn modelId="{49133FA5-ACA4-4E37-9D10-3A2A59E105C7}" type="presOf" srcId="{DC928FCB-0087-4855-92D8-1A1832C28FD5}" destId="{C1B608A6-A603-473F-B676-3CA5F5824622}" srcOrd="0" destOrd="0" presId="urn:microsoft.com/office/officeart/2005/8/layout/radial6"/>
    <dgm:cxn modelId="{1B8A80A6-E093-4808-8D50-692328DC084A}" type="presOf" srcId="{511580BE-04E2-40EF-AF10-8847A702A3FC}" destId="{1ACF501A-B02C-4478-AEB0-4529E18636AE}" srcOrd="0" destOrd="0" presId="urn:microsoft.com/office/officeart/2005/8/layout/radial6"/>
    <dgm:cxn modelId="{9B8CCDA6-1EE6-4E12-B678-BFD89642028D}" type="presOf" srcId="{F44B9B21-933F-409A-8FE4-AEBA4F5802D6}" destId="{662EA2B8-7803-4F80-913F-22CCD82DD3BC}" srcOrd="0" destOrd="0" presId="urn:microsoft.com/office/officeart/2005/8/layout/radial6"/>
    <dgm:cxn modelId="{ADA205B7-1493-4877-AA47-7024DDC884E8}" type="presOf" srcId="{8FC2E08B-F1FC-4EF9-BAED-342D836F1749}" destId="{4E583C43-882F-4BBC-9F01-2126E287DD7A}" srcOrd="0" destOrd="0" presId="urn:microsoft.com/office/officeart/2005/8/layout/radial6"/>
    <dgm:cxn modelId="{88EDD8F4-4282-4C16-B7EA-075A062968EE}" srcId="{4923C4C5-1CCC-46D5-A589-E164A3D7A99B}" destId="{F44B9B21-933F-409A-8FE4-AEBA4F5802D6}" srcOrd="3" destOrd="0" parTransId="{74773C95-7432-4620-861E-66FC87B0481B}" sibTransId="{DC928FCB-0087-4855-92D8-1A1832C28FD5}"/>
    <dgm:cxn modelId="{F176A8F9-F382-40B1-9C0E-52D832EDF3FD}" type="presOf" srcId="{4923C4C5-1CCC-46D5-A589-E164A3D7A99B}" destId="{4B4C0C01-649F-4840-A6DD-4D5050B1E9B2}" srcOrd="0" destOrd="0" presId="urn:microsoft.com/office/officeart/2005/8/layout/radial6"/>
    <dgm:cxn modelId="{941936EF-23A4-47C2-A736-E4A28E6255CF}" type="presParOf" srcId="{1ACF501A-B02C-4478-AEB0-4529E18636AE}" destId="{4B4C0C01-649F-4840-A6DD-4D5050B1E9B2}" srcOrd="0" destOrd="0" presId="urn:microsoft.com/office/officeart/2005/8/layout/radial6"/>
    <dgm:cxn modelId="{48D221C2-A708-4BD6-B88F-EAFAE4BCC3E5}" type="presParOf" srcId="{1ACF501A-B02C-4478-AEB0-4529E18636AE}" destId="{5D1CE3FE-5CEB-4198-854B-FEDEE8497D8D}" srcOrd="1" destOrd="0" presId="urn:microsoft.com/office/officeart/2005/8/layout/radial6"/>
    <dgm:cxn modelId="{C7C7F92B-435C-4EA1-84C0-FEF4A4A2CB82}" type="presParOf" srcId="{1ACF501A-B02C-4478-AEB0-4529E18636AE}" destId="{4C8F5095-7FFC-466C-B33C-06FA62F17FCD}" srcOrd="2" destOrd="0" presId="urn:microsoft.com/office/officeart/2005/8/layout/radial6"/>
    <dgm:cxn modelId="{9A47F1F9-8C25-4191-A124-51AB53782DE0}" type="presParOf" srcId="{1ACF501A-B02C-4478-AEB0-4529E18636AE}" destId="{1984B0A8-16FF-4C28-B3EA-5342BE3F29E6}" srcOrd="3" destOrd="0" presId="urn:microsoft.com/office/officeart/2005/8/layout/radial6"/>
    <dgm:cxn modelId="{D0F155EF-0F39-4E0E-A382-3FF49EB40A17}" type="presParOf" srcId="{1ACF501A-B02C-4478-AEB0-4529E18636AE}" destId="{9EB8DF5B-742B-41EC-941B-EFBE3147ADAD}" srcOrd="4" destOrd="0" presId="urn:microsoft.com/office/officeart/2005/8/layout/radial6"/>
    <dgm:cxn modelId="{6CE6351C-2213-4920-96F0-DBCE27E32B83}" type="presParOf" srcId="{1ACF501A-B02C-4478-AEB0-4529E18636AE}" destId="{CDC16CDB-F282-4ABC-8ABC-090C0ED2C421}" srcOrd="5" destOrd="0" presId="urn:microsoft.com/office/officeart/2005/8/layout/radial6"/>
    <dgm:cxn modelId="{59B85EDF-8939-4581-81B0-B637AFC845C3}" type="presParOf" srcId="{1ACF501A-B02C-4478-AEB0-4529E18636AE}" destId="{6630812E-513F-4075-9362-C0699301A4DB}" srcOrd="6" destOrd="0" presId="urn:microsoft.com/office/officeart/2005/8/layout/radial6"/>
    <dgm:cxn modelId="{10E3D8EE-21F8-4F7C-A540-6EFA57E57301}" type="presParOf" srcId="{1ACF501A-B02C-4478-AEB0-4529E18636AE}" destId="{4E583C43-882F-4BBC-9F01-2126E287DD7A}" srcOrd="7" destOrd="0" presId="urn:microsoft.com/office/officeart/2005/8/layout/radial6"/>
    <dgm:cxn modelId="{4EF9FACF-C67D-4BA0-A1FC-3EF2950EBF05}" type="presParOf" srcId="{1ACF501A-B02C-4478-AEB0-4529E18636AE}" destId="{91670BD6-601C-42D8-9FCA-15D169D965E8}" srcOrd="8" destOrd="0" presId="urn:microsoft.com/office/officeart/2005/8/layout/radial6"/>
    <dgm:cxn modelId="{856A2B23-C223-47A0-9A79-187377274024}" type="presParOf" srcId="{1ACF501A-B02C-4478-AEB0-4529E18636AE}" destId="{2DBE41E7-7A18-480D-B55D-37B22CDA2DBA}" srcOrd="9" destOrd="0" presId="urn:microsoft.com/office/officeart/2005/8/layout/radial6"/>
    <dgm:cxn modelId="{0EE9AAE6-1B33-4C71-AD72-72C6A7F51EB6}" type="presParOf" srcId="{1ACF501A-B02C-4478-AEB0-4529E18636AE}" destId="{662EA2B8-7803-4F80-913F-22CCD82DD3BC}" srcOrd="10" destOrd="0" presId="urn:microsoft.com/office/officeart/2005/8/layout/radial6"/>
    <dgm:cxn modelId="{9671DB15-8AE5-4771-9BC8-63BB03B40182}" type="presParOf" srcId="{1ACF501A-B02C-4478-AEB0-4529E18636AE}" destId="{7B0A896B-AD40-40D5-BE56-1B61E18C6E03}" srcOrd="11" destOrd="0" presId="urn:microsoft.com/office/officeart/2005/8/layout/radial6"/>
    <dgm:cxn modelId="{ECA71A55-FBB1-4EE1-AD8B-45826651DB1F}" type="presParOf" srcId="{1ACF501A-B02C-4478-AEB0-4529E18636AE}" destId="{C1B608A6-A603-473F-B676-3CA5F582462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B86F4-481F-4D08-AB79-8999E686340C}">
      <dsp:nvSpPr>
        <dsp:cNvPr id="0" name=""/>
        <dsp:cNvSpPr/>
      </dsp:nvSpPr>
      <dsp:spPr>
        <a:xfrm>
          <a:off x="3349384" y="1800215"/>
          <a:ext cx="1586284" cy="14764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rPr>
            <a:t>Reimburse-</a:t>
          </a:r>
          <a:r>
            <a:rPr lang="en-AU" sz="1600" kern="1200" dirty="0" err="1">
              <a:solidFill>
                <a:schemeClr val="tx1"/>
              </a:solidFill>
            </a:rPr>
            <a:t>ment</a:t>
          </a:r>
          <a:r>
            <a:rPr lang="en-AU" sz="1600" kern="1200" dirty="0">
              <a:solidFill>
                <a:schemeClr val="tx1"/>
              </a:solidFill>
            </a:rPr>
            <a:t> decision makers</a:t>
          </a:r>
        </a:p>
      </dsp:txBody>
      <dsp:txXfrm>
        <a:off x="3581690" y="2016439"/>
        <a:ext cx="1121672" cy="1044020"/>
      </dsp:txXfrm>
    </dsp:sp>
    <dsp:sp modelId="{74FB6908-D3A8-43BD-831A-51923511BE02}">
      <dsp:nvSpPr>
        <dsp:cNvPr id="0" name=""/>
        <dsp:cNvSpPr/>
      </dsp:nvSpPr>
      <dsp:spPr>
        <a:xfrm rot="16174363">
          <a:off x="3984381" y="1306726"/>
          <a:ext cx="301169" cy="4358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solidFill>
              <a:schemeClr val="tx1"/>
            </a:solidFill>
          </a:endParaRPr>
        </a:p>
      </dsp:txBody>
      <dsp:txXfrm rot="10800000">
        <a:off x="4029893" y="1439066"/>
        <a:ext cx="210818" cy="261499"/>
      </dsp:txXfrm>
    </dsp:sp>
    <dsp:sp modelId="{5BE9AE1E-2D52-4A05-9283-B2EB1F396855}">
      <dsp:nvSpPr>
        <dsp:cNvPr id="0" name=""/>
        <dsp:cNvSpPr/>
      </dsp:nvSpPr>
      <dsp:spPr>
        <a:xfrm>
          <a:off x="3473019" y="20254"/>
          <a:ext cx="1310493" cy="12117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rPr>
            <a:t>HTA agencies</a:t>
          </a:r>
        </a:p>
      </dsp:txBody>
      <dsp:txXfrm>
        <a:off x="3664936" y="197713"/>
        <a:ext cx="926659" cy="856846"/>
      </dsp:txXfrm>
    </dsp:sp>
    <dsp:sp modelId="{A3813C17-241E-457D-95E0-773F27A31F45}">
      <dsp:nvSpPr>
        <dsp:cNvPr id="0" name=""/>
        <dsp:cNvSpPr/>
      </dsp:nvSpPr>
      <dsp:spPr>
        <a:xfrm rot="20093144">
          <a:off x="5000768" y="1811355"/>
          <a:ext cx="456068" cy="4358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dirty="0">
            <a:solidFill>
              <a:schemeClr val="tx1"/>
            </a:solidFill>
          </a:endParaRPr>
        </a:p>
      </dsp:txBody>
      <dsp:txXfrm>
        <a:off x="5006948" y="1926268"/>
        <a:ext cx="325319" cy="261499"/>
      </dsp:txXfrm>
    </dsp:sp>
    <dsp:sp modelId="{A9ABB0B2-B5FC-46C2-A3CD-5E88AB526A0A}">
      <dsp:nvSpPr>
        <dsp:cNvPr id="0" name=""/>
        <dsp:cNvSpPr/>
      </dsp:nvSpPr>
      <dsp:spPr>
        <a:xfrm>
          <a:off x="5569477" y="928228"/>
          <a:ext cx="1281856" cy="1281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rPr>
            <a:t>Pharma Group</a:t>
          </a:r>
        </a:p>
      </dsp:txBody>
      <dsp:txXfrm>
        <a:off x="5757200" y="1115951"/>
        <a:ext cx="906410" cy="906410"/>
      </dsp:txXfrm>
    </dsp:sp>
    <dsp:sp modelId="{E9249EF9-CE42-45AE-8CBB-799A15813D27}">
      <dsp:nvSpPr>
        <dsp:cNvPr id="0" name=""/>
        <dsp:cNvSpPr/>
      </dsp:nvSpPr>
      <dsp:spPr>
        <a:xfrm rot="1676111">
          <a:off x="4995353" y="2913431"/>
          <a:ext cx="530602" cy="4358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solidFill>
              <a:schemeClr val="tx1"/>
            </a:solidFill>
          </a:endParaRPr>
        </a:p>
      </dsp:txBody>
      <dsp:txXfrm>
        <a:off x="5002971" y="2969971"/>
        <a:ext cx="399853" cy="261499"/>
      </dsp:txXfrm>
    </dsp:sp>
    <dsp:sp modelId="{C0CB2208-8DB2-42E9-8CD1-8E8BA5A9F7EE}">
      <dsp:nvSpPr>
        <dsp:cNvPr id="0" name=""/>
        <dsp:cNvSpPr/>
      </dsp:nvSpPr>
      <dsp:spPr>
        <a:xfrm>
          <a:off x="5641480" y="3032213"/>
          <a:ext cx="1281856" cy="1281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rPr>
            <a:t>Payers</a:t>
          </a:r>
        </a:p>
      </dsp:txBody>
      <dsp:txXfrm>
        <a:off x="5829203" y="3219936"/>
        <a:ext cx="906410" cy="906410"/>
      </dsp:txXfrm>
    </dsp:sp>
    <dsp:sp modelId="{3A4631FA-F350-42FA-BA6A-980386FF04DB}">
      <dsp:nvSpPr>
        <dsp:cNvPr id="0" name=""/>
        <dsp:cNvSpPr/>
      </dsp:nvSpPr>
      <dsp:spPr>
        <a:xfrm rot="9047648">
          <a:off x="2953605" y="2875620"/>
          <a:ext cx="391901" cy="4358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solidFill>
              <a:schemeClr val="tx1"/>
            </a:solidFill>
          </a:endParaRPr>
        </a:p>
      </dsp:txBody>
      <dsp:txXfrm rot="10800000">
        <a:off x="3063702" y="2934102"/>
        <a:ext cx="274331" cy="261499"/>
      </dsp:txXfrm>
    </dsp:sp>
    <dsp:sp modelId="{690A5440-516E-46DB-BC5C-77BC8A87F869}">
      <dsp:nvSpPr>
        <dsp:cNvPr id="0" name=""/>
        <dsp:cNvSpPr/>
      </dsp:nvSpPr>
      <dsp:spPr>
        <a:xfrm>
          <a:off x="1686519" y="2983694"/>
          <a:ext cx="1211136" cy="11783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rPr>
            <a:t>Patients</a:t>
          </a:r>
        </a:p>
      </dsp:txBody>
      <dsp:txXfrm>
        <a:off x="1863886" y="3156261"/>
        <a:ext cx="856402" cy="833225"/>
      </dsp:txXfrm>
    </dsp:sp>
    <dsp:sp modelId="{A2E51C92-78F8-4283-8492-7E2DA7A66453}">
      <dsp:nvSpPr>
        <dsp:cNvPr id="0" name=""/>
        <dsp:cNvSpPr/>
      </dsp:nvSpPr>
      <dsp:spPr>
        <a:xfrm rot="12335166">
          <a:off x="2716370" y="1767876"/>
          <a:ext cx="543904" cy="43583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AU" sz="1600" kern="1200">
            <a:solidFill>
              <a:schemeClr val="tx1"/>
            </a:solidFill>
          </a:endParaRPr>
        </a:p>
      </dsp:txBody>
      <dsp:txXfrm rot="10800000">
        <a:off x="2840708" y="1883275"/>
        <a:ext cx="413155" cy="261499"/>
      </dsp:txXfrm>
    </dsp:sp>
    <dsp:sp modelId="{023D6300-0388-40A4-B800-4B2908E8679D}">
      <dsp:nvSpPr>
        <dsp:cNvPr id="0" name=""/>
        <dsp:cNvSpPr/>
      </dsp:nvSpPr>
      <dsp:spPr>
        <a:xfrm>
          <a:off x="1241822" y="803891"/>
          <a:ext cx="1335720" cy="13308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solidFill>
                <a:schemeClr val="tx1"/>
              </a:solidFill>
            </a:rPr>
            <a:t>Doctors</a:t>
          </a:r>
        </a:p>
      </dsp:txBody>
      <dsp:txXfrm>
        <a:off x="1437434" y="998789"/>
        <a:ext cx="944496" cy="941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B9DC-7DDB-4BEE-81F0-26185FAA4AE5}">
      <dsp:nvSpPr>
        <dsp:cNvPr id="0" name=""/>
        <dsp:cNvSpPr/>
      </dsp:nvSpPr>
      <dsp:spPr>
        <a:xfrm>
          <a:off x="2989659" y="0"/>
          <a:ext cx="2250281" cy="2250281"/>
        </a:xfrm>
        <a:prstGeom prst="triangle">
          <a:avLst/>
        </a:prstGeom>
        <a:solidFill>
          <a:srgbClr val="C701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Patient evidence</a:t>
          </a:r>
        </a:p>
      </dsp:txBody>
      <dsp:txXfrm>
        <a:off x="3552229" y="1125141"/>
        <a:ext cx="1125141" cy="1125140"/>
      </dsp:txXfrm>
    </dsp:sp>
    <dsp:sp modelId="{7AFE0FFD-69BE-4CC4-9A9E-DA1E197ED304}">
      <dsp:nvSpPr>
        <dsp:cNvPr id="0" name=""/>
        <dsp:cNvSpPr/>
      </dsp:nvSpPr>
      <dsp:spPr>
        <a:xfrm>
          <a:off x="1864519" y="2250281"/>
          <a:ext cx="2250281" cy="2250281"/>
        </a:xfrm>
        <a:prstGeom prst="triangl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Clinical  evidence</a:t>
          </a:r>
        </a:p>
      </dsp:txBody>
      <dsp:txXfrm>
        <a:off x="2427089" y="3375422"/>
        <a:ext cx="1125141" cy="1125140"/>
      </dsp:txXfrm>
    </dsp:sp>
    <dsp:sp modelId="{65FBA397-F06A-4268-8ACA-9D8A468EA586}">
      <dsp:nvSpPr>
        <dsp:cNvPr id="0" name=""/>
        <dsp:cNvSpPr/>
      </dsp:nvSpPr>
      <dsp:spPr>
        <a:xfrm rot="10800000">
          <a:off x="2989659" y="2250281"/>
          <a:ext cx="2250281" cy="2250281"/>
        </a:xfrm>
        <a:prstGeom prst="triangl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600" b="1" kern="1200" dirty="0"/>
            <a:t>High quality patient care</a:t>
          </a:r>
        </a:p>
        <a:p>
          <a:pPr marL="0" lvl="0" indent="0" algn="ctr" defTabSz="622300">
            <a:lnSpc>
              <a:spcPct val="90000"/>
            </a:lnSpc>
            <a:spcBef>
              <a:spcPct val="0"/>
            </a:spcBef>
            <a:spcAft>
              <a:spcPct val="35000"/>
            </a:spcAft>
            <a:buNone/>
          </a:pPr>
          <a:r>
            <a:rPr lang="en-GB" sz="1400" kern="1200" dirty="0"/>
            <a:t>(Relevant, effective, acceptable, appropriate)</a:t>
          </a:r>
        </a:p>
      </dsp:txBody>
      <dsp:txXfrm rot="10800000">
        <a:off x="3552229" y="2250281"/>
        <a:ext cx="1125141" cy="1125140"/>
      </dsp:txXfrm>
    </dsp:sp>
    <dsp:sp modelId="{FD8CC18E-1E98-41CF-8C48-43C9495E1518}">
      <dsp:nvSpPr>
        <dsp:cNvPr id="0" name=""/>
        <dsp:cNvSpPr/>
      </dsp:nvSpPr>
      <dsp:spPr>
        <a:xfrm>
          <a:off x="4114800" y="2250281"/>
          <a:ext cx="2250281" cy="2250281"/>
        </a:xfrm>
        <a:prstGeom prst="triangl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Economic evidence</a:t>
          </a:r>
        </a:p>
      </dsp:txBody>
      <dsp:txXfrm>
        <a:off x="4677370" y="3375422"/>
        <a:ext cx="1125141" cy="1125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FE028-66A9-4824-918C-AF426E151272}">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rgbClr val="D638BF"/>
          </a:solidFill>
          <a:prstDash val="solid"/>
        </a:ln>
        <a:effectLst/>
      </dsp:spPr>
      <dsp:style>
        <a:lnRef idx="2">
          <a:scrgbClr r="0" g="0" b="0"/>
        </a:lnRef>
        <a:fillRef idx="0">
          <a:scrgbClr r="0" g="0" b="0"/>
        </a:fillRef>
        <a:effectRef idx="0">
          <a:scrgbClr r="0" g="0" b="0"/>
        </a:effectRef>
        <a:fontRef idx="minor"/>
      </dsp:style>
    </dsp:sp>
    <dsp:sp modelId="{CAB97491-258C-4F71-AACC-DB651AA9EA12}">
      <dsp:nvSpPr>
        <dsp:cNvPr id="0" name=""/>
        <dsp:cNvSpPr/>
      </dsp:nvSpPr>
      <dsp:spPr>
        <a:xfrm>
          <a:off x="511409" y="347956"/>
          <a:ext cx="7655707" cy="696274"/>
        </a:xfrm>
        <a:prstGeom prst="rect">
          <a:avLst/>
        </a:prstGeom>
        <a:solidFill>
          <a:srgbClr val="D638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Lay members: </a:t>
          </a:r>
          <a:r>
            <a:rPr lang="en-GB" altLang="en-US" sz="2000" b="0" kern="1200" dirty="0">
              <a:ea typeface="Microsoft YaHei" charset="-122"/>
            </a:rPr>
            <a:t>2 lay people </a:t>
          </a:r>
          <a:r>
            <a:rPr lang="en-GB" altLang="en-US" sz="2000" kern="1200" dirty="0">
              <a:ea typeface="Microsoft YaHei" charset="-122"/>
            </a:rPr>
            <a:t>on</a:t>
          </a:r>
          <a:r>
            <a:rPr lang="en-GB" altLang="en-US" sz="2000" b="1" kern="1200" dirty="0">
              <a:ea typeface="Microsoft YaHei" charset="-122"/>
            </a:rPr>
            <a:t> </a:t>
          </a:r>
          <a:r>
            <a:rPr lang="en-GB" altLang="en-US" sz="2000" kern="1200" dirty="0">
              <a:ea typeface="Microsoft YaHei" charset="-122"/>
            </a:rPr>
            <a:t>each appraisal committee</a:t>
          </a:r>
          <a:endParaRPr lang="en-GB" sz="2000" b="1" kern="1200" dirty="0">
            <a:solidFill>
              <a:schemeClr val="bg1"/>
            </a:solidFill>
          </a:endParaRPr>
        </a:p>
      </dsp:txBody>
      <dsp:txXfrm>
        <a:off x="511409" y="347956"/>
        <a:ext cx="7655707" cy="696274"/>
      </dsp:txXfrm>
    </dsp:sp>
    <dsp:sp modelId="{97C022F8-FA2C-4775-AA0E-4FCD3B3C9716}">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rgbClr val="D638BF"/>
          </a:solidFill>
          <a:prstDash val="solid"/>
        </a:ln>
        <a:effectLst/>
      </dsp:spPr>
      <dsp:style>
        <a:lnRef idx="2">
          <a:scrgbClr r="0" g="0" b="0"/>
        </a:lnRef>
        <a:fillRef idx="1">
          <a:scrgbClr r="0" g="0" b="0"/>
        </a:fillRef>
        <a:effectRef idx="0">
          <a:scrgbClr r="0" g="0" b="0"/>
        </a:effectRef>
        <a:fontRef idx="minor"/>
      </dsp:style>
    </dsp:sp>
    <dsp:sp modelId="{5E8B6051-0B2E-4E19-982A-2C7CA03E6192}">
      <dsp:nvSpPr>
        <dsp:cNvPr id="0" name=""/>
        <dsp:cNvSpPr/>
      </dsp:nvSpPr>
      <dsp:spPr>
        <a:xfrm>
          <a:off x="910599" y="1392548"/>
          <a:ext cx="7256517" cy="69627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National charities:</a:t>
          </a:r>
          <a:r>
            <a:rPr lang="en-GB" sz="2000" b="0" kern="1200" dirty="0">
              <a:solidFill>
                <a:schemeClr val="bg1"/>
              </a:solidFill>
            </a:rPr>
            <a:t> national patient organisations can comment on draft recommendations and provide submissions</a:t>
          </a:r>
        </a:p>
      </dsp:txBody>
      <dsp:txXfrm>
        <a:off x="910599" y="1392548"/>
        <a:ext cx="7256517" cy="696274"/>
      </dsp:txXfrm>
    </dsp:sp>
    <dsp:sp modelId="{3697D616-FF78-42BF-ABC7-DD7FA19E2E16}">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F7F99EDE-2B09-46C4-A1B6-41C3A2EC79F6}">
      <dsp:nvSpPr>
        <dsp:cNvPr id="0" name=""/>
        <dsp:cNvSpPr/>
      </dsp:nvSpPr>
      <dsp:spPr>
        <a:xfrm>
          <a:off x="910599" y="2437140"/>
          <a:ext cx="7256517" cy="696274"/>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Patient experts: </a:t>
          </a:r>
          <a:r>
            <a:rPr lang="en-GB" altLang="en-US" sz="2000" b="0" kern="1200" dirty="0">
              <a:solidFill>
                <a:schemeClr val="bg1"/>
              </a:solidFill>
              <a:ea typeface="Microsoft YaHei" charset="-122"/>
            </a:rPr>
            <a:t>individual patients/carers </a:t>
          </a:r>
          <a:r>
            <a:rPr lang="en-GB" altLang="en-US" sz="2000" kern="1200" dirty="0">
              <a:solidFill>
                <a:schemeClr val="bg1"/>
              </a:solidFill>
              <a:ea typeface="Microsoft YaHei" charset="-122"/>
            </a:rPr>
            <a:t>can attend meetings and provide personal statements</a:t>
          </a:r>
          <a:endParaRPr lang="en-GB" sz="2000" b="1" kern="1200" dirty="0">
            <a:solidFill>
              <a:schemeClr val="bg1"/>
            </a:solidFill>
          </a:endParaRPr>
        </a:p>
      </dsp:txBody>
      <dsp:txXfrm>
        <a:off x="910599" y="2437140"/>
        <a:ext cx="7256517" cy="696274"/>
      </dsp:txXfrm>
    </dsp:sp>
    <dsp:sp modelId="{71BDF177-BA46-4A66-8728-C96F8D86E46D}">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CE3A2E2E-7852-4BB2-899E-DD30F4EC28A2}">
      <dsp:nvSpPr>
        <dsp:cNvPr id="0" name=""/>
        <dsp:cNvSpPr/>
      </dsp:nvSpPr>
      <dsp:spPr>
        <a:xfrm>
          <a:off x="511409" y="3481732"/>
          <a:ext cx="7655707" cy="69627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rPr>
            <a:t>Public: </a:t>
          </a:r>
          <a:r>
            <a:rPr lang="en-GB" sz="2000" b="0" kern="1200" dirty="0">
              <a:solidFill>
                <a:schemeClr val="bg1"/>
              </a:solidFill>
            </a:rPr>
            <a:t>anyone can comment on draft recommendations</a:t>
          </a:r>
        </a:p>
      </dsp:txBody>
      <dsp:txXfrm>
        <a:off x="511409" y="3481732"/>
        <a:ext cx="7655707" cy="696274"/>
      </dsp:txXfrm>
    </dsp:sp>
    <dsp:sp modelId="{2C0AAD20-9BAA-499D-BC0B-D41403EA658F}">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0C6B2-2C0D-48EE-94FF-775DC9E7AA9E}">
      <dsp:nvSpPr>
        <dsp:cNvPr id="0" name=""/>
        <dsp:cNvSpPr/>
      </dsp:nvSpPr>
      <dsp:spPr>
        <a:xfrm rot="5400000">
          <a:off x="-238012" y="241029"/>
          <a:ext cx="1586748" cy="11107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Calibri" panose="020F0502020204030204" pitchFamily="34" charset="0"/>
              <a:cs typeface="Calibri" panose="020F0502020204030204" pitchFamily="34" charset="0"/>
            </a:rPr>
            <a:t>Submissions</a:t>
          </a:r>
        </a:p>
      </dsp:txBody>
      <dsp:txXfrm rot="-5400000">
        <a:off x="1" y="558379"/>
        <a:ext cx="1110723" cy="476025"/>
      </dsp:txXfrm>
    </dsp:sp>
    <dsp:sp modelId="{4138C8D5-9A26-4452-BC67-4BB3D45605F1}">
      <dsp:nvSpPr>
        <dsp:cNvPr id="0" name=""/>
        <dsp:cNvSpPr/>
      </dsp:nvSpPr>
      <dsp:spPr>
        <a:xfrm rot="5400000">
          <a:off x="4383068" y="-3269327"/>
          <a:ext cx="1031386" cy="75760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b="0" i="0" kern="1200" dirty="0">
              <a:solidFill>
                <a:schemeClr val="tx1"/>
              </a:solidFill>
              <a:latin typeface="Calibri" panose="020F0502020204030204" pitchFamily="34" charset="0"/>
              <a:cs typeface="Calibri" panose="020F0502020204030204" pitchFamily="34" charset="0"/>
            </a:rPr>
            <a:t>Educated patients about how to make a submission and to tell their experience</a:t>
          </a:r>
          <a:endParaRPr lang="en-US" sz="1800" b="0" i="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Two successful drug listings – </a:t>
          </a:r>
          <a:r>
            <a:rPr lang="en-US" sz="1800" b="0" i="0" kern="1200" dirty="0" err="1">
              <a:solidFill>
                <a:schemeClr val="tx1"/>
              </a:solidFill>
              <a:latin typeface="Calibri" panose="020F0502020204030204" pitchFamily="34" charset="0"/>
              <a:cs typeface="Calibri" panose="020F0502020204030204" pitchFamily="34" charset="0"/>
            </a:rPr>
            <a:t>Sunitinub</a:t>
          </a:r>
          <a:r>
            <a:rPr lang="en-US" sz="1800" b="0" i="0" kern="1200" dirty="0">
              <a:solidFill>
                <a:schemeClr val="tx1"/>
              </a:solidFill>
              <a:latin typeface="Calibri" panose="020F0502020204030204" pitchFamily="34" charset="0"/>
              <a:cs typeface="Calibri" panose="020F0502020204030204" pitchFamily="34" charset="0"/>
            </a:rPr>
            <a:t> and </a:t>
          </a:r>
          <a:r>
            <a:rPr lang="en-US" sz="1800" b="0" i="0" kern="1200" dirty="0" err="1">
              <a:solidFill>
                <a:schemeClr val="tx1"/>
              </a:solidFill>
              <a:latin typeface="Calibri" panose="020F0502020204030204" pitchFamily="34" charset="0"/>
              <a:cs typeface="Calibri" panose="020F0502020204030204" pitchFamily="34" charset="0"/>
            </a:rPr>
            <a:t>Everolimus</a:t>
          </a:r>
          <a:endParaRPr lang="en-US" sz="1800" b="0" i="0" kern="1200" dirty="0">
            <a:solidFill>
              <a:schemeClr val="tx1"/>
            </a:solidFill>
            <a:latin typeface="Calibri" panose="020F0502020204030204" pitchFamily="34" charset="0"/>
            <a:cs typeface="Calibri" panose="020F0502020204030204" pitchFamily="34" charset="0"/>
          </a:endParaRPr>
        </a:p>
      </dsp:txBody>
      <dsp:txXfrm rot="-5400000">
        <a:off x="1110723" y="53366"/>
        <a:ext cx="7525728" cy="930690"/>
      </dsp:txXfrm>
    </dsp:sp>
    <dsp:sp modelId="{09BE221C-31A2-419A-AB06-6D08A8363153}">
      <dsp:nvSpPr>
        <dsp:cNvPr id="0" name=""/>
        <dsp:cNvSpPr/>
      </dsp:nvSpPr>
      <dsp:spPr>
        <a:xfrm rot="5400000">
          <a:off x="-238012" y="1633626"/>
          <a:ext cx="1586748" cy="11107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Calibri" panose="020F0502020204030204" pitchFamily="34" charset="0"/>
              <a:cs typeface="Calibri" panose="020F0502020204030204" pitchFamily="34" charset="0"/>
            </a:rPr>
            <a:t>CDA/ HCA Conference</a:t>
          </a:r>
        </a:p>
      </dsp:txBody>
      <dsp:txXfrm rot="-5400000">
        <a:off x="1" y="1950976"/>
        <a:ext cx="1110723" cy="476025"/>
      </dsp:txXfrm>
    </dsp:sp>
    <dsp:sp modelId="{DEB47361-3179-435A-91AB-17FDDDCCFA1D}">
      <dsp:nvSpPr>
        <dsp:cNvPr id="0" name=""/>
        <dsp:cNvSpPr/>
      </dsp:nvSpPr>
      <dsp:spPr>
        <a:xfrm rot="5400000">
          <a:off x="4383068" y="-1876730"/>
          <a:ext cx="1031386" cy="75760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16 cancer consumer groups join together for 2 day forum to work with  </a:t>
          </a:r>
          <a:r>
            <a:rPr lang="en-AU" sz="1800" b="0" i="0" kern="1200" dirty="0">
              <a:solidFill>
                <a:schemeClr val="tx1"/>
              </a:solidFill>
              <a:latin typeface="Calibri" panose="020F0502020204030204" pitchFamily="34" charset="0"/>
              <a:cs typeface="Calibri" panose="020F0502020204030204" pitchFamily="34" charset="0"/>
            </a:rPr>
            <a:t> oncologists, haematologists, nurses, pharmacists, politicians, policy makers and industry</a:t>
          </a:r>
          <a:endParaRPr lang="en-US" sz="1800" b="0" i="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Participated in working group white paper – Alternative access models</a:t>
          </a:r>
        </a:p>
      </dsp:txBody>
      <dsp:txXfrm rot="-5400000">
        <a:off x="1110723" y="1445963"/>
        <a:ext cx="7525728" cy="930690"/>
      </dsp:txXfrm>
    </dsp:sp>
    <dsp:sp modelId="{6EB5EAA7-2CFB-44C0-B8DC-508367C60E70}">
      <dsp:nvSpPr>
        <dsp:cNvPr id="0" name=""/>
        <dsp:cNvSpPr/>
      </dsp:nvSpPr>
      <dsp:spPr>
        <a:xfrm rot="5400000">
          <a:off x="-238012" y="3026223"/>
          <a:ext cx="1586748" cy="11107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Calibri" panose="020F0502020204030204" pitchFamily="34" charset="0"/>
              <a:cs typeface="Calibri" panose="020F0502020204030204" pitchFamily="34" charset="0"/>
            </a:rPr>
            <a:t>Senate Inquiry</a:t>
          </a:r>
        </a:p>
      </dsp:txBody>
      <dsp:txXfrm rot="-5400000">
        <a:off x="1" y="3343573"/>
        <a:ext cx="1110723" cy="476025"/>
      </dsp:txXfrm>
    </dsp:sp>
    <dsp:sp modelId="{1EE1D015-4384-4195-97A5-5B47272D64BD}">
      <dsp:nvSpPr>
        <dsp:cNvPr id="0" name=""/>
        <dsp:cNvSpPr/>
      </dsp:nvSpPr>
      <dsp:spPr>
        <a:xfrm rot="5400000">
          <a:off x="4383068" y="-484133"/>
          <a:ext cx="1031386" cy="75760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Submission and appearance at Senate Inquiry - </a:t>
          </a:r>
          <a:r>
            <a:rPr lang="en-AU" sz="1800" b="0" i="1" kern="1200" dirty="0">
              <a:solidFill>
                <a:schemeClr val="tx1"/>
              </a:solidFill>
              <a:latin typeface="Calibri" panose="020F0502020204030204" pitchFamily="34" charset="0"/>
              <a:cs typeface="Calibri" panose="020F0502020204030204" pitchFamily="34" charset="0"/>
            </a:rPr>
            <a:t>into the availability of new, innovative and specialist cancer medicines in Australia</a:t>
          </a:r>
          <a:r>
            <a:rPr lang="en-AU" sz="1800" b="0" i="0" kern="1200" dirty="0">
              <a:solidFill>
                <a:schemeClr val="tx1"/>
              </a:solidFill>
              <a:latin typeface="Calibri" panose="020F0502020204030204" pitchFamily="34" charset="0"/>
              <a:cs typeface="Calibri" panose="020F0502020204030204" pitchFamily="34" charset="0"/>
            </a:rPr>
            <a:t>. </a:t>
          </a:r>
          <a:endParaRPr lang="en-US" sz="1800" b="0" i="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TGA review</a:t>
          </a:r>
        </a:p>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PBAC review</a:t>
          </a:r>
        </a:p>
      </dsp:txBody>
      <dsp:txXfrm rot="-5400000">
        <a:off x="1110723" y="2838560"/>
        <a:ext cx="7525728" cy="930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0C6B2-2C0D-48EE-94FF-775DC9E7AA9E}">
      <dsp:nvSpPr>
        <dsp:cNvPr id="0" name=""/>
        <dsp:cNvSpPr/>
      </dsp:nvSpPr>
      <dsp:spPr>
        <a:xfrm rot="5400000">
          <a:off x="-238244" y="239125"/>
          <a:ext cx="1588299" cy="11118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Calibri" panose="020F0502020204030204" pitchFamily="34" charset="0"/>
              <a:cs typeface="Calibri" panose="020F0502020204030204" pitchFamily="34" charset="0"/>
            </a:rPr>
            <a:t>Room with a patient view</a:t>
          </a:r>
        </a:p>
      </dsp:txBody>
      <dsp:txXfrm rot="-5400000">
        <a:off x="2" y="556785"/>
        <a:ext cx="1111809" cy="476490"/>
      </dsp:txXfrm>
    </dsp:sp>
    <dsp:sp modelId="{4138C8D5-9A26-4452-BC67-4BB3D45605F1}">
      <dsp:nvSpPr>
        <dsp:cNvPr id="0" name=""/>
        <dsp:cNvSpPr/>
      </dsp:nvSpPr>
      <dsp:spPr>
        <a:xfrm rot="5400000">
          <a:off x="4383107" y="-3270417"/>
          <a:ext cx="1032394" cy="75749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b="0" i="0" kern="1200" dirty="0">
              <a:solidFill>
                <a:schemeClr val="tx1"/>
              </a:solidFill>
              <a:latin typeface="Calibri" panose="020F0502020204030204" pitchFamily="34" charset="0"/>
              <a:cs typeface="Calibri" panose="020F0502020204030204" pitchFamily="34" charset="0"/>
            </a:rPr>
            <a:t>Forums to push forward the key recommendations of the Senate Inquiry to improve patient involvement in HTA</a:t>
          </a:r>
          <a:endParaRPr lang="en-US" sz="1800" b="0" i="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Formed alliances </a:t>
          </a:r>
        </a:p>
      </dsp:txBody>
      <dsp:txXfrm rot="-5400000">
        <a:off x="1111810" y="51277"/>
        <a:ext cx="7524593" cy="931600"/>
      </dsp:txXfrm>
    </dsp:sp>
    <dsp:sp modelId="{09BE221C-31A2-419A-AB06-6D08A8363153}">
      <dsp:nvSpPr>
        <dsp:cNvPr id="0" name=""/>
        <dsp:cNvSpPr/>
      </dsp:nvSpPr>
      <dsp:spPr>
        <a:xfrm rot="5400000">
          <a:off x="-238244" y="1633083"/>
          <a:ext cx="1588299" cy="11118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err="1">
              <a:solidFill>
                <a:schemeClr val="tx1"/>
              </a:solidFill>
              <a:latin typeface="Calibri" panose="020F0502020204030204" pitchFamily="34" charset="0"/>
              <a:cs typeface="Calibri" panose="020F0502020204030204" pitchFamily="34" charset="0"/>
            </a:rPr>
            <a:t>HTAi</a:t>
          </a:r>
          <a:endParaRPr lang="en-US" sz="1600" b="0" i="0" kern="1200" dirty="0">
            <a:solidFill>
              <a:schemeClr val="tx1"/>
            </a:solidFill>
            <a:latin typeface="Calibri" panose="020F0502020204030204" pitchFamily="34" charset="0"/>
            <a:cs typeface="Calibri" panose="020F0502020204030204" pitchFamily="34" charset="0"/>
          </a:endParaRPr>
        </a:p>
      </dsp:txBody>
      <dsp:txXfrm rot="-5400000">
        <a:off x="2" y="1950743"/>
        <a:ext cx="1111809" cy="476490"/>
      </dsp:txXfrm>
    </dsp:sp>
    <dsp:sp modelId="{DEB47361-3179-435A-91AB-17FDDDCCFA1D}">
      <dsp:nvSpPr>
        <dsp:cNvPr id="0" name=""/>
        <dsp:cNvSpPr/>
      </dsp:nvSpPr>
      <dsp:spPr>
        <a:xfrm rot="5400000">
          <a:off x="4383107" y="-1876459"/>
          <a:ext cx="1032394" cy="75749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b="0" i="0" kern="1200" dirty="0">
              <a:solidFill>
                <a:schemeClr val="tx1"/>
              </a:solidFill>
              <a:latin typeface="Calibri" panose="020F0502020204030204" pitchFamily="34" charset="0"/>
              <a:cs typeface="Calibri" panose="020F0502020204030204" pitchFamily="34" charset="0"/>
            </a:rPr>
            <a:t>Attended and presented at </a:t>
          </a:r>
          <a:r>
            <a:rPr lang="en-AU" sz="1800" b="0" i="0" kern="1200" dirty="0" err="1">
              <a:solidFill>
                <a:schemeClr val="tx1"/>
              </a:solidFill>
              <a:latin typeface="Calibri" panose="020F0502020204030204" pitchFamily="34" charset="0"/>
              <a:cs typeface="Calibri" panose="020F0502020204030204" pitchFamily="34" charset="0"/>
            </a:rPr>
            <a:t>HTAi</a:t>
          </a:r>
          <a:r>
            <a:rPr lang="en-AU" sz="1800" b="0" i="0" kern="1200" dirty="0">
              <a:solidFill>
                <a:schemeClr val="tx1"/>
              </a:solidFill>
              <a:latin typeface="Calibri" panose="020F0502020204030204" pitchFamily="34" charset="0"/>
              <a:cs typeface="Calibri" panose="020F0502020204030204" pitchFamily="34" charset="0"/>
            </a:rPr>
            <a:t> annual meeting in Tokyo, joined HTA </a:t>
          </a:r>
          <a:r>
            <a:rPr lang="en-AU" sz="1800" b="0" i="0" kern="1200" dirty="0" err="1">
              <a:solidFill>
                <a:schemeClr val="tx1"/>
              </a:solidFill>
              <a:latin typeface="Calibri" panose="020F0502020204030204" pitchFamily="34" charset="0"/>
              <a:cs typeface="Calibri" panose="020F0502020204030204" pitchFamily="34" charset="0"/>
            </a:rPr>
            <a:t>Aus</a:t>
          </a:r>
          <a:r>
            <a:rPr lang="en-AU" sz="1800" b="0" i="0" kern="1200" dirty="0">
              <a:solidFill>
                <a:schemeClr val="tx1"/>
              </a:solidFill>
              <a:latin typeface="Calibri" panose="020F0502020204030204" pitchFamily="34" charset="0"/>
              <a:cs typeface="Calibri" panose="020F0502020204030204" pitchFamily="34" charset="0"/>
            </a:rPr>
            <a:t> and PCIG Patient Panel </a:t>
          </a:r>
          <a:endParaRPr lang="en-US" sz="1800" b="0" i="0" kern="1200" dirty="0">
            <a:solidFill>
              <a:schemeClr val="tx1"/>
            </a:solidFill>
            <a:latin typeface="Calibri" panose="020F0502020204030204" pitchFamily="34" charset="0"/>
            <a:cs typeface="Calibri" panose="020F0502020204030204" pitchFamily="34" charset="0"/>
          </a:endParaRPr>
        </a:p>
      </dsp:txBody>
      <dsp:txXfrm rot="-5400000">
        <a:off x="1111810" y="1445235"/>
        <a:ext cx="7524593" cy="931600"/>
      </dsp:txXfrm>
    </dsp:sp>
    <dsp:sp modelId="{6EB5EAA7-2CFB-44C0-B8DC-508367C60E70}">
      <dsp:nvSpPr>
        <dsp:cNvPr id="0" name=""/>
        <dsp:cNvSpPr/>
      </dsp:nvSpPr>
      <dsp:spPr>
        <a:xfrm rot="5400000">
          <a:off x="-238244" y="3027042"/>
          <a:ext cx="1588299" cy="111180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Calibri" panose="020F0502020204030204" pitchFamily="34" charset="0"/>
              <a:cs typeface="Calibri" panose="020F0502020204030204" pitchFamily="34" charset="0"/>
            </a:rPr>
            <a:t>Consumer Hearing</a:t>
          </a:r>
        </a:p>
      </dsp:txBody>
      <dsp:txXfrm rot="-5400000">
        <a:off x="2" y="3344702"/>
        <a:ext cx="1111809" cy="476490"/>
      </dsp:txXfrm>
    </dsp:sp>
    <dsp:sp modelId="{1EE1D015-4384-4195-97A5-5B47272D64BD}">
      <dsp:nvSpPr>
        <dsp:cNvPr id="0" name=""/>
        <dsp:cNvSpPr/>
      </dsp:nvSpPr>
      <dsp:spPr>
        <a:xfrm rot="5400000">
          <a:off x="4383107" y="-482500"/>
          <a:ext cx="1032394" cy="75749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AU" sz="1800" b="0" i="0" kern="1200" dirty="0">
              <a:solidFill>
                <a:schemeClr val="tx1"/>
              </a:solidFill>
              <a:latin typeface="Calibri" panose="020F0502020204030204" pitchFamily="34" charset="0"/>
              <a:cs typeface="Calibri" panose="020F0502020204030204" pitchFamily="34" charset="0"/>
            </a:rPr>
            <a:t>Appeared at consumer hearing for listing of </a:t>
          </a:r>
          <a:r>
            <a:rPr lang="en-AU" sz="1800" b="0" i="0" kern="1200" dirty="0" err="1">
              <a:solidFill>
                <a:schemeClr val="tx1"/>
              </a:solidFill>
              <a:latin typeface="Calibri" panose="020F0502020204030204" pitchFamily="34" charset="0"/>
              <a:cs typeface="Calibri" panose="020F0502020204030204" pitchFamily="34" charset="0"/>
            </a:rPr>
            <a:t>Lanreotide</a:t>
          </a:r>
          <a:r>
            <a:rPr lang="en-AU" sz="1800" b="0" i="0" kern="1200" dirty="0">
              <a:solidFill>
                <a:schemeClr val="tx1"/>
              </a:solidFill>
              <a:latin typeface="Calibri" panose="020F0502020204030204" pitchFamily="34" charset="0"/>
              <a:cs typeface="Calibri" panose="020F0502020204030204" pitchFamily="34" charset="0"/>
            </a:rPr>
            <a:t> for non-functioning </a:t>
          </a:r>
          <a:r>
            <a:rPr lang="en-AU" sz="1800" b="0" i="0" kern="1200" dirty="0" err="1">
              <a:solidFill>
                <a:schemeClr val="tx1"/>
              </a:solidFill>
              <a:latin typeface="Calibri" panose="020F0502020204030204" pitchFamily="34" charset="0"/>
              <a:cs typeface="Calibri" panose="020F0502020204030204" pitchFamily="34" charset="0"/>
            </a:rPr>
            <a:t>tumors</a:t>
          </a:r>
          <a:endParaRPr lang="en-US" sz="1800" b="0" i="0" kern="1200" dirty="0">
            <a:solidFill>
              <a:schemeClr val="tx1"/>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i="0" kern="1200" dirty="0">
              <a:solidFill>
                <a:schemeClr val="tx1"/>
              </a:solidFill>
              <a:latin typeface="Calibri" panose="020F0502020204030204" pitchFamily="34" charset="0"/>
              <a:cs typeface="Calibri" panose="020F0502020204030204" pitchFamily="34" charset="0"/>
            </a:rPr>
            <a:t>Senate select committee – research funding for low survival cancers ,</a:t>
          </a:r>
        </a:p>
      </dsp:txBody>
      <dsp:txXfrm rot="-5400000">
        <a:off x="1111810" y="2839194"/>
        <a:ext cx="7524593" cy="931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608A6-A603-473F-B676-3CA5F5824622}">
      <dsp:nvSpPr>
        <dsp:cNvPr id="0" name=""/>
        <dsp:cNvSpPr/>
      </dsp:nvSpPr>
      <dsp:spPr>
        <a:xfrm>
          <a:off x="2305642" y="572277"/>
          <a:ext cx="3823995" cy="3823995"/>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E41E7-7A18-480D-B55D-37B22CDA2DBA}">
      <dsp:nvSpPr>
        <dsp:cNvPr id="0" name=""/>
        <dsp:cNvSpPr/>
      </dsp:nvSpPr>
      <dsp:spPr>
        <a:xfrm>
          <a:off x="2305642" y="572277"/>
          <a:ext cx="3823995" cy="3823995"/>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30812E-513F-4075-9362-C0699301A4DB}">
      <dsp:nvSpPr>
        <dsp:cNvPr id="0" name=""/>
        <dsp:cNvSpPr/>
      </dsp:nvSpPr>
      <dsp:spPr>
        <a:xfrm>
          <a:off x="2305642" y="572277"/>
          <a:ext cx="3823995" cy="3823995"/>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84B0A8-16FF-4C28-B3EA-5342BE3F29E6}">
      <dsp:nvSpPr>
        <dsp:cNvPr id="0" name=""/>
        <dsp:cNvSpPr/>
      </dsp:nvSpPr>
      <dsp:spPr>
        <a:xfrm>
          <a:off x="2305642" y="572277"/>
          <a:ext cx="3823995" cy="3823995"/>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C0C01-649F-4840-A6DD-4D5050B1E9B2}">
      <dsp:nvSpPr>
        <dsp:cNvPr id="0" name=""/>
        <dsp:cNvSpPr/>
      </dsp:nvSpPr>
      <dsp:spPr>
        <a:xfrm>
          <a:off x="3338278" y="1604914"/>
          <a:ext cx="1758722" cy="17587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tx1"/>
              </a:solidFill>
            </a:rPr>
            <a:t>You</a:t>
          </a:r>
        </a:p>
      </dsp:txBody>
      <dsp:txXfrm>
        <a:off x="3595837" y="1862473"/>
        <a:ext cx="1243604" cy="1243604"/>
      </dsp:txXfrm>
    </dsp:sp>
    <dsp:sp modelId="{5D1CE3FE-5CEB-4198-854B-FEDEE8497D8D}">
      <dsp:nvSpPr>
        <dsp:cNvPr id="0" name=""/>
        <dsp:cNvSpPr/>
      </dsp:nvSpPr>
      <dsp:spPr>
        <a:xfrm>
          <a:off x="3602086" y="1044"/>
          <a:ext cx="1231106" cy="1231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Alliances</a:t>
          </a:r>
        </a:p>
      </dsp:txBody>
      <dsp:txXfrm>
        <a:off x="3782377" y="181335"/>
        <a:ext cx="870524" cy="870524"/>
      </dsp:txXfrm>
    </dsp:sp>
    <dsp:sp modelId="{9EB8DF5B-742B-41EC-941B-EFBE3147ADAD}">
      <dsp:nvSpPr>
        <dsp:cNvPr id="0" name=""/>
        <dsp:cNvSpPr/>
      </dsp:nvSpPr>
      <dsp:spPr>
        <a:xfrm>
          <a:off x="5469764" y="1868722"/>
          <a:ext cx="1231106" cy="1231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Get Involved</a:t>
          </a:r>
        </a:p>
      </dsp:txBody>
      <dsp:txXfrm>
        <a:off x="5650055" y="2049013"/>
        <a:ext cx="870524" cy="870524"/>
      </dsp:txXfrm>
    </dsp:sp>
    <dsp:sp modelId="{4E583C43-882F-4BBC-9F01-2126E287DD7A}">
      <dsp:nvSpPr>
        <dsp:cNvPr id="0" name=""/>
        <dsp:cNvSpPr/>
      </dsp:nvSpPr>
      <dsp:spPr>
        <a:xfrm>
          <a:off x="3602086" y="3736400"/>
          <a:ext cx="1231106" cy="1231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Lobby</a:t>
          </a:r>
        </a:p>
      </dsp:txBody>
      <dsp:txXfrm>
        <a:off x="3782377" y="3916691"/>
        <a:ext cx="870524" cy="870524"/>
      </dsp:txXfrm>
    </dsp:sp>
    <dsp:sp modelId="{662EA2B8-7803-4F80-913F-22CCD82DD3BC}">
      <dsp:nvSpPr>
        <dsp:cNvPr id="0" name=""/>
        <dsp:cNvSpPr/>
      </dsp:nvSpPr>
      <dsp:spPr>
        <a:xfrm>
          <a:off x="1734408" y="1868722"/>
          <a:ext cx="1231106" cy="1231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Educate your supporters</a:t>
          </a:r>
        </a:p>
      </dsp:txBody>
      <dsp:txXfrm>
        <a:off x="1914699" y="2049013"/>
        <a:ext cx="870524" cy="8705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12593136-1BE8-4F98-8E68-6549CF53243A}" type="slidenum">
              <a:rPr lang="en-US"/>
              <a:pPr>
                <a:defRPr/>
              </a:pPr>
              <a:t>‹#›</a:t>
            </a:fld>
            <a:endParaRPr lang="en-US"/>
          </a:p>
        </p:txBody>
      </p:sp>
    </p:spTree>
    <p:extLst>
      <p:ext uri="{BB962C8B-B14F-4D97-AF65-F5344CB8AC3E}">
        <p14:creationId xmlns:p14="http://schemas.microsoft.com/office/powerpoint/2010/main" val="2215202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3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Clinical effectiveness….- depends on regulatory body, for instance the TGA Therapeutics Good Administrations looks at harm vs benefits and primarily “do the benefits</a:t>
            </a:r>
            <a:r>
              <a:rPr lang="en-AU" baseline="0" dirty="0"/>
              <a:t> outweigh the risks and where there are uncertainties they  are acceptably small”. They do not look at financial toxicity that is the role of the reimbursement body, PBAC.</a:t>
            </a:r>
          </a:p>
          <a:p>
            <a:r>
              <a:rPr lang="en-AU" baseline="0" dirty="0"/>
              <a:t>There is an overwhelming need to develop more systematic approaches to considering patients and public perspectives in HTA as they add key dimensions to the evaluation process that might otherwise be overlooked.</a:t>
            </a:r>
            <a:endParaRPr lang="en-AU" dirty="0"/>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4</a:t>
            </a:fld>
            <a:endParaRPr lang="en-US"/>
          </a:p>
        </p:txBody>
      </p:sp>
    </p:spTree>
    <p:extLst>
      <p:ext uri="{BB962C8B-B14F-4D97-AF65-F5344CB8AC3E}">
        <p14:creationId xmlns:p14="http://schemas.microsoft.com/office/powerpoint/2010/main" val="277683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Everolimus</a:t>
            </a:r>
            <a:r>
              <a:rPr lang="en-AU" dirty="0"/>
              <a:t> – highest number of patient submissions next to breast cancer</a:t>
            </a:r>
          </a:p>
          <a:p>
            <a:r>
              <a:rPr lang="en-AU" dirty="0" err="1"/>
              <a:t>Sandostatin</a:t>
            </a:r>
            <a:r>
              <a:rPr lang="en-AU" dirty="0"/>
              <a:t> and </a:t>
            </a:r>
            <a:r>
              <a:rPr lang="en-AU" dirty="0" err="1"/>
              <a:t>Lanreotide</a:t>
            </a:r>
            <a:r>
              <a:rPr lang="en-AU" dirty="0"/>
              <a:t> already listed for symptom control</a:t>
            </a:r>
          </a:p>
          <a:p>
            <a:r>
              <a:rPr lang="en-AU" dirty="0"/>
              <a:t>CDA meeting similar to today, we heard best practice from </a:t>
            </a:r>
            <a:r>
              <a:rPr lang="en-AU" dirty="0" err="1"/>
              <a:t>pCODOR</a:t>
            </a:r>
            <a:r>
              <a:rPr lang="en-AU" dirty="0"/>
              <a:t>, Health economists, sat with PBAC and MSAC members and was able to ask the chair the PBAC what does the best patient submission look like, to which the answer was cloudy to say the least. But is this their fault? The science behind submissions is RCT data, clear evidence</a:t>
            </a:r>
          </a:p>
          <a:p>
            <a:r>
              <a:rPr lang="en-AU" dirty="0"/>
              <a:t>Senate recommendations:</a:t>
            </a:r>
          </a:p>
          <a:p>
            <a:r>
              <a:rPr lang="en-AU" dirty="0"/>
              <a:t>enhancing and formalising mechanisms for consumers and clinicians to play a more central and substantial role in the evaluation of new medicines and new indications for already listed medicines, including:</a:t>
            </a:r>
          </a:p>
          <a:p>
            <a:r>
              <a:rPr lang="en-AU" dirty="0"/>
              <a:t>consideration of options for expanding consumer  and clinician representation on the PBAC; now 2 reps not 1</a:t>
            </a:r>
          </a:p>
          <a:p>
            <a:r>
              <a:rPr lang="en-AU" dirty="0"/>
              <a:t>enhancing existing avenues for stakeholder input, including the use of consumer and patient hearings; (started happening over the last 15 months of which we participated) and</a:t>
            </a:r>
          </a:p>
          <a:p>
            <a:r>
              <a:rPr lang="en-AU" dirty="0"/>
              <a:t>avenues for incorporating public perspectives on overarching moral, ethical and opportunity cost considerations into PBAC decision making processes, including consideration of models employed by comparable overseas regulators; and</a:t>
            </a:r>
          </a:p>
          <a:p>
            <a:r>
              <a:rPr lang="en-AU" dirty="0"/>
              <a:t>options for ensuring that the necessary administrative and technical resources are available to support the implementation of an enhanced PBAC system.</a:t>
            </a:r>
          </a:p>
          <a:p>
            <a:r>
              <a:rPr lang="en-AU" dirty="0"/>
              <a:t>options for improving the operation of assessment processes including:</a:t>
            </a:r>
          </a:p>
          <a:p>
            <a:r>
              <a:rPr lang="en-AU" dirty="0"/>
              <a:t>enhancing engagement with sponsors and other stakeholders to better tailor their applications to the requirements of the PBAC, including consideration of pre-application planning meetings;</a:t>
            </a:r>
          </a:p>
          <a:p>
            <a:r>
              <a:rPr lang="en-AU" dirty="0"/>
              <a:t>applying tiered assessment processes as a means of matching resources to the complexity of applications;</a:t>
            </a:r>
          </a:p>
          <a:p>
            <a:r>
              <a:rPr lang="en-AU" dirty="0"/>
              <a:t>encouraging greater cooperation between the PBAC, the TGA and the Medical Services Advisory Committee, including examination of options for enhancing the operation of parallel processing arrangements; and</a:t>
            </a:r>
          </a:p>
          <a:p>
            <a:r>
              <a:rPr lang="en-AU" dirty="0"/>
              <a:t>ensuring greater transparency throughout the assessment process;</a:t>
            </a:r>
          </a:p>
          <a:p>
            <a:r>
              <a:rPr lang="en-AU" dirty="0"/>
              <a:t>options for expanding the post-market review of medicines</a:t>
            </a:r>
          </a:p>
          <a:p>
            <a:endParaRPr lang="en-AU" dirty="0"/>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13</a:t>
            </a:fld>
            <a:endParaRPr lang="en-US"/>
          </a:p>
        </p:txBody>
      </p:sp>
    </p:spTree>
    <p:extLst>
      <p:ext uri="{BB962C8B-B14F-4D97-AF65-F5344CB8AC3E}">
        <p14:creationId xmlns:p14="http://schemas.microsoft.com/office/powerpoint/2010/main" val="311978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AU" sz="1800" b="0" i="0" u="sng"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rPr>
              <a:t>About </a:t>
            </a:r>
            <a:r>
              <a:rPr kumimoji="0" lang="en-AU" sz="1800" b="0" i="0" u="sng" strike="noStrike" kern="0" cap="none" spc="0" normalizeH="0" baseline="0" noProof="0" dirty="0" err="1">
                <a:ln>
                  <a:noFill/>
                </a:ln>
                <a:solidFill>
                  <a:srgbClr val="272727"/>
                </a:solidFill>
                <a:effectLst/>
                <a:uLnTx/>
                <a:uFillTx/>
                <a:latin typeface="Calibri" panose="020F0502020204030204" pitchFamily="34" charset="0"/>
                <a:cs typeface="Calibri" panose="020F0502020204030204" pitchFamily="34" charset="0"/>
              </a:rPr>
              <a:t>HTAi</a:t>
            </a:r>
            <a:endParaRPr kumimoji="0" lang="en-AU" sz="1800" b="0" i="0" u="sng"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AU" sz="1800" b="0" i="0" u="none"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rPr>
              <a:t>Health Technology Assessment international (</a:t>
            </a:r>
            <a:r>
              <a:rPr kumimoji="0" lang="en-AU" sz="1800" b="0" i="0" u="none" strike="noStrike" kern="0" cap="none" spc="0" normalizeH="0" baseline="0" noProof="0" dirty="0" err="1">
                <a:ln>
                  <a:noFill/>
                </a:ln>
                <a:solidFill>
                  <a:srgbClr val="272727"/>
                </a:solidFill>
                <a:effectLst/>
                <a:uLnTx/>
                <a:uFillTx/>
                <a:latin typeface="Calibri" panose="020F0502020204030204" pitchFamily="34" charset="0"/>
                <a:cs typeface="Calibri" panose="020F0502020204030204" pitchFamily="34" charset="0"/>
              </a:rPr>
              <a:t>HTAi</a:t>
            </a:r>
            <a:r>
              <a:rPr kumimoji="0" lang="en-AU" sz="1800" b="0" i="0" u="none"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rPr>
              <a:t>) is the global scientific and professional society for all those who produce, use, or encounter HTA. </a:t>
            </a:r>
            <a:r>
              <a:rPr kumimoji="0" lang="en-AU" sz="1800" b="0" i="0" u="none" strike="noStrike" kern="0" cap="none" spc="0" normalizeH="0" baseline="0" noProof="0" dirty="0" err="1">
                <a:ln>
                  <a:noFill/>
                </a:ln>
                <a:solidFill>
                  <a:srgbClr val="272727"/>
                </a:solidFill>
                <a:effectLst/>
                <a:uLnTx/>
                <a:uFillTx/>
                <a:latin typeface="Calibri" panose="020F0502020204030204" pitchFamily="34" charset="0"/>
                <a:cs typeface="Calibri" panose="020F0502020204030204" pitchFamily="34" charset="0"/>
              </a:rPr>
              <a:t>HTAi</a:t>
            </a:r>
            <a:r>
              <a:rPr kumimoji="0" lang="en-AU" sz="1800" b="0" i="0" u="none"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rPr>
              <a:t> has members from over </a:t>
            </a:r>
            <a:r>
              <a:rPr kumimoji="0" lang="en-AU" sz="1800" b="1" i="0" u="none"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rPr>
              <a:t>65 countries </a:t>
            </a:r>
            <a:r>
              <a:rPr kumimoji="0" lang="en-AU" sz="1800" b="0" i="0" u="none"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rPr>
              <a:t>and embraces all stakeholders, including researchers, agencies, policy makers, industry, academia, health service providers, and patients/consumers.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AU" sz="1800" b="0" i="0" u="sng"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The </a:t>
            </a:r>
            <a:r>
              <a:rPr kumimoji="0" lang="en-AU" sz="1800" b="0" i="0" u="sng" strike="noStrike" kern="0" cap="none" spc="0" normalizeH="0" baseline="0" noProof="0" dirty="0" err="1">
                <a:ln>
                  <a:noFill/>
                </a:ln>
                <a:solidFill>
                  <a:srgbClr val="272727"/>
                </a:solidFill>
                <a:effectLst/>
                <a:uLnTx/>
                <a:uFillTx/>
                <a:latin typeface="Calibri" panose="020F0502020204030204" pitchFamily="34" charset="0"/>
                <a:ea typeface="ヒラギノ角ゴ Pro W3"/>
                <a:cs typeface="Calibri" panose="020F0502020204030204" pitchFamily="34" charset="0"/>
              </a:rPr>
              <a:t>HTAi</a:t>
            </a:r>
            <a:r>
              <a:rPr kumimoji="0" lang="en-AU" sz="1800" b="0" i="0" u="sng"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 Patient and Citizen Involvement </a:t>
            </a:r>
            <a:r>
              <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in HTA Interest Group was established in 2005 to engage all stakeholders in the development of initiatives to promote and improve patient and citizen involvement.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They aim to: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Promote and develop robust methodologies to incorporate patients’ perspectives in HTAs and share best practice in patient and citizen involvement in the HTA process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Strengthen HTA by systematic incorporation of patient perspectives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Support countries with limited experience of HTA in involving the patient and citizen perspective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rPr>
              <a:t>Today – Alliance with low survival cancer groups, Senate Committee submission – research funding for low survival cancers – extension of use, restrictions of current random clinical trial design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272727"/>
              </a:solidFill>
              <a:effectLst/>
              <a:uLnTx/>
              <a:uFillTx/>
              <a:latin typeface="Calibri" panose="020F0502020204030204" pitchFamily="34" charset="0"/>
              <a:ea typeface="ヒラギノ角ゴ Pro W3"/>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AU" sz="1800" b="0" i="0" u="none" strike="noStrike" kern="0" cap="none" spc="0" normalizeH="0" baseline="0" noProof="0" dirty="0">
              <a:ln>
                <a:noFill/>
              </a:ln>
              <a:solidFill>
                <a:srgbClr val="272727"/>
              </a:solidFill>
              <a:effectLst/>
              <a:uLnTx/>
              <a:uFillTx/>
              <a:latin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14</a:t>
            </a:fld>
            <a:endParaRPr lang="en-US"/>
          </a:p>
        </p:txBody>
      </p:sp>
    </p:spTree>
    <p:extLst>
      <p:ext uri="{BB962C8B-B14F-4D97-AF65-F5344CB8AC3E}">
        <p14:creationId xmlns:p14="http://schemas.microsoft.com/office/powerpoint/2010/main" val="400065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Alliance – Learn and Share</a:t>
            </a:r>
          </a:p>
          <a:p>
            <a:r>
              <a:rPr lang="en-AU" dirty="0"/>
              <a:t>Time poor – still get involved</a:t>
            </a:r>
          </a:p>
          <a:p>
            <a:r>
              <a:rPr lang="en-AU" dirty="0"/>
              <a:t>Lobby government for change – press stories</a:t>
            </a:r>
          </a:p>
          <a:p>
            <a:r>
              <a:rPr lang="en-AU" dirty="0"/>
              <a:t>Use your best resource your supporters</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18</a:t>
            </a:fld>
            <a:endParaRPr lang="en-US"/>
          </a:p>
        </p:txBody>
      </p:sp>
    </p:spTree>
    <p:extLst>
      <p:ext uri="{BB962C8B-B14F-4D97-AF65-F5344CB8AC3E}">
        <p14:creationId xmlns:p14="http://schemas.microsoft.com/office/powerpoint/2010/main" val="60352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HTA Agencies</a:t>
            </a:r>
            <a:r>
              <a:rPr lang="en-AU" baseline="0" dirty="0"/>
              <a:t> – Pharmaceutical Benefits Advisory Committee, Therapeutic Goods Administration, Medical Services Advisory Committee</a:t>
            </a:r>
          </a:p>
          <a:p>
            <a:r>
              <a:rPr lang="en-AU" baseline="0" dirty="0"/>
              <a:t>TRANSPARENCY IN THE PROCESS IS KEY</a:t>
            </a:r>
          </a:p>
          <a:p>
            <a:r>
              <a:rPr lang="en-AU" baseline="0" dirty="0"/>
              <a:t>Govt – need for creation of policies that support innovation, </a:t>
            </a:r>
            <a:r>
              <a:rPr lang="en-AU" baseline="0" dirty="0" err="1"/>
              <a:t>incl</a:t>
            </a:r>
            <a:r>
              <a:rPr lang="en-AU" baseline="0" dirty="0"/>
              <a:t> tax, trade, intellectual property and reimbursement to make drug access easier</a:t>
            </a:r>
          </a:p>
          <a:p>
            <a:r>
              <a:rPr lang="en-AU" baseline="0" dirty="0"/>
              <a:t>Pharma Group – understanding the high price of R&amp;D which was highlighted in the last couple of days by Pfizer CEO Ian Read, suggesting in a speech that Australia and New Zealand (Canada and UK) were free loading of US investment in R&amp;D. He estimated the cost of drug development has soared to $2.6 billion</a:t>
            </a:r>
          </a:p>
          <a:p>
            <a:r>
              <a:rPr lang="en-AU" baseline="0" dirty="0"/>
              <a:t>Patients – should be involved in 3 different stages prioritisation (FDA rare drug consultations, CADATH workshops), evidence assessment (consumers on assessment committees, consumer hearings, dissemination of evidence (PBAC workshop to make the public summary more understandable access to drugs but at what cost, quality of life v progression free survival)</a:t>
            </a:r>
          </a:p>
          <a:p>
            <a:r>
              <a:rPr lang="en-AU" baseline="0" dirty="0"/>
              <a:t>Doctors – clinical trials access for patients</a:t>
            </a:r>
          </a:p>
          <a:p>
            <a:r>
              <a:rPr lang="en-AU" baseline="0" dirty="0"/>
              <a:t>Payers – most economic sound decision for the community</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5</a:t>
            </a:fld>
            <a:endParaRPr lang="en-US"/>
          </a:p>
        </p:txBody>
      </p:sp>
    </p:spTree>
    <p:extLst>
      <p:ext uri="{BB962C8B-B14F-4D97-AF65-F5344CB8AC3E}">
        <p14:creationId xmlns:p14="http://schemas.microsoft.com/office/powerpoint/2010/main" val="254390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Taken from a presentation last year at </a:t>
            </a:r>
            <a:r>
              <a:rPr lang="en-AU" dirty="0" err="1"/>
              <a:t>HTAi</a:t>
            </a:r>
            <a:r>
              <a:rPr lang="en-AU" dirty="0"/>
              <a:t> in Tokyo, sadly NZ was not on the list in regards to patient involvement </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6</a:t>
            </a:fld>
            <a:endParaRPr lang="en-US"/>
          </a:p>
        </p:txBody>
      </p:sp>
    </p:spTree>
    <p:extLst>
      <p:ext uri="{BB962C8B-B14F-4D97-AF65-F5344CB8AC3E}">
        <p14:creationId xmlns:p14="http://schemas.microsoft.com/office/powerpoint/2010/main" val="41103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Canadian Agency for Drugs and Technology in Health – it was a presentation from a representative from </a:t>
            </a:r>
            <a:r>
              <a:rPr lang="en-AU" dirty="0" err="1"/>
              <a:t>pCODOR</a:t>
            </a:r>
            <a:r>
              <a:rPr lang="en-AU" dirty="0"/>
              <a:t> or the pan-Canadian Oncology Drug Review that got me interested in 2014 – consumer workshops similar to FDA</a:t>
            </a:r>
          </a:p>
          <a:p>
            <a:r>
              <a:rPr lang="en-AU" dirty="0"/>
              <a:t>National Health and Science Scotland</a:t>
            </a:r>
          </a:p>
          <a:p>
            <a:r>
              <a:rPr lang="en-AU" dirty="0"/>
              <a:t>NICE's approach to patient and public involvement is based on two key principles:</a:t>
            </a:r>
          </a:p>
          <a:p>
            <a:endParaRPr lang="en-AU" dirty="0"/>
          </a:p>
          <a:p>
            <a:r>
              <a:rPr lang="en-AU" dirty="0"/>
              <a:t>that lay people, and organisations representing their interests, have opportunities to contribute to developing NICE guidance, advice and quality standards, and support their implementation, and</a:t>
            </a:r>
          </a:p>
          <a:p>
            <a:r>
              <a:rPr lang="en-AU" dirty="0"/>
              <a:t>that, because of this contribution, our guidance and other products have a greater focus and relevance for the people most directly affected by our recommendations.</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7</a:t>
            </a:fld>
            <a:endParaRPr lang="en-US"/>
          </a:p>
        </p:txBody>
      </p:sp>
    </p:spTree>
    <p:extLst>
      <p:ext uri="{BB962C8B-B14F-4D97-AF65-F5344CB8AC3E}">
        <p14:creationId xmlns:p14="http://schemas.microsoft.com/office/powerpoint/2010/main" val="392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ea typeface="ＭＳ Ｐゴシック" charset="-128"/>
              </a:rPr>
              <a:t>PIP - 12 people in teams based across London and Manchester</a:t>
            </a:r>
          </a:p>
          <a:p>
            <a:pPr eaLnBrk="1" hangingPunct="1"/>
            <a:endParaRPr lang="en-GB" altLang="en-US" dirty="0">
              <a:ea typeface="ＭＳ Ｐゴシック" charset="-128"/>
            </a:endParaRPr>
          </a:p>
          <a:p>
            <a:pPr eaLnBrk="1" hangingPunct="1"/>
            <a:r>
              <a:rPr lang="en-GB" altLang="en-US" b="1" dirty="0">
                <a:ea typeface="ＭＳ Ｐゴシック" charset="-128"/>
              </a:rPr>
              <a:t>Key objective ‘to support the involvement of patients, service users, carers and the public across NICE work programmes’.</a:t>
            </a:r>
          </a:p>
          <a:p>
            <a:pPr eaLnBrk="1" hangingPunct="1"/>
            <a:endParaRPr lang="en-GB" altLang="en-US" dirty="0">
              <a:ea typeface="ＭＳ Ｐゴシック" charset="-128"/>
            </a:endParaRPr>
          </a:p>
          <a:p>
            <a:pPr eaLnBrk="1" hangingPunct="1"/>
            <a:r>
              <a:rPr lang="en-GB" altLang="en-US" dirty="0">
                <a:ea typeface="ＭＳ Ｐゴシック" charset="-128"/>
              </a:rPr>
              <a:t>We work across NICE to help ensure this happens, and with the different guidance producing teams on relevant issues for patients and the public. </a:t>
            </a:r>
          </a:p>
          <a:p>
            <a:pPr eaLnBrk="1" hangingPunct="1"/>
            <a:endParaRPr lang="en-GB" altLang="en-US" dirty="0">
              <a:ea typeface="ＭＳ Ｐゴシック" charset="-128"/>
            </a:endParaRPr>
          </a:p>
          <a:p>
            <a:pPr eaLnBrk="1" hangingPunct="1"/>
            <a:r>
              <a:rPr lang="en-GB" altLang="en-US" b="1" dirty="0">
                <a:ea typeface="ＭＳ Ｐゴシック" charset="-128"/>
              </a:rPr>
              <a:t>Achieve this with the following 3 key actions:</a:t>
            </a:r>
          </a:p>
          <a:p>
            <a:pPr eaLnBrk="1" hangingPunct="1"/>
            <a:endParaRPr lang="en-GB" altLang="en-US" dirty="0">
              <a:ea typeface="ＭＳ Ｐゴシック" charset="-128"/>
            </a:endParaRPr>
          </a:p>
          <a:p>
            <a:pPr eaLnBrk="1" hangingPunct="1">
              <a:spcBef>
                <a:spcPct val="0"/>
              </a:spcBef>
            </a:pPr>
            <a:r>
              <a:rPr lang="en-GB" altLang="en-US" dirty="0">
                <a:ea typeface="ＭＳ Ｐゴシック" charset="-128"/>
              </a:rPr>
              <a:t>1. Advise NICE and its collaborating centres on methods of involvement. </a:t>
            </a:r>
          </a:p>
          <a:p>
            <a:pPr eaLnBrk="1" hangingPunct="1">
              <a:spcBef>
                <a:spcPct val="0"/>
              </a:spcBef>
            </a:pPr>
            <a:endParaRPr lang="en-GB" altLang="en-US" dirty="0">
              <a:ea typeface="ＭＳ Ｐゴシック" charset="-128"/>
            </a:endParaRPr>
          </a:p>
          <a:p>
            <a:pPr eaLnBrk="1" hangingPunct="1">
              <a:spcBef>
                <a:spcPct val="0"/>
              </a:spcBef>
            </a:pPr>
            <a:r>
              <a:rPr lang="en-GB" altLang="en-US" dirty="0">
                <a:ea typeface="ＭＳ Ｐゴシック" charset="-128"/>
              </a:rPr>
              <a:t>2. Identify participants (orgs and </a:t>
            </a:r>
            <a:r>
              <a:rPr lang="en-GB" altLang="en-US" dirty="0" err="1">
                <a:ea typeface="ＭＳ Ｐゴシック" charset="-128"/>
              </a:rPr>
              <a:t>indiv</a:t>
            </a:r>
            <a:r>
              <a:rPr lang="en-GB" altLang="en-US" dirty="0">
                <a:ea typeface="ＭＳ Ｐゴシック" charset="-128"/>
              </a:rPr>
              <a:t>.) to be </a:t>
            </a:r>
            <a:r>
              <a:rPr lang="en-GB" altLang="en-US" dirty="0" err="1">
                <a:ea typeface="ＭＳ Ｐゴシック" charset="-128"/>
              </a:rPr>
              <a:t>ionvovled</a:t>
            </a:r>
            <a:r>
              <a:rPr lang="en-GB" altLang="en-US" dirty="0">
                <a:ea typeface="ＭＳ Ｐゴシック" charset="-128"/>
              </a:rPr>
              <a:t> in the development of any NICE </a:t>
            </a:r>
            <a:r>
              <a:rPr lang="en-GB" altLang="en-US" dirty="0" err="1">
                <a:ea typeface="ＭＳ Ｐゴシック" charset="-128"/>
              </a:rPr>
              <a:t>reccomendations</a:t>
            </a:r>
            <a:r>
              <a:rPr lang="en-GB" altLang="en-US" dirty="0">
                <a:ea typeface="ＭＳ Ｐゴシック" charset="-128"/>
              </a:rPr>
              <a:t>. There is also a policy, supported by the PIP, that all NICE standing and ad hoc advisory committees should include at least two lay people.</a:t>
            </a:r>
          </a:p>
          <a:p>
            <a:pPr eaLnBrk="1" hangingPunct="1">
              <a:spcBef>
                <a:spcPct val="0"/>
              </a:spcBef>
            </a:pPr>
            <a:endParaRPr lang="en-GB" altLang="en-US" dirty="0">
              <a:ea typeface="ＭＳ Ｐゴシック" charset="-128"/>
            </a:endParaRPr>
          </a:p>
          <a:p>
            <a:pPr eaLnBrk="1" hangingPunct="1">
              <a:spcBef>
                <a:spcPct val="0"/>
              </a:spcBef>
            </a:pPr>
            <a:r>
              <a:rPr lang="en-GB" altLang="en-US" dirty="0">
                <a:ea typeface="ＭＳ Ｐゴシック" charset="-128"/>
              </a:rPr>
              <a:t>3. Once people are appointed to groups or committees, we work with them throughout their participation, offering dedicated induction and ongoing support.</a:t>
            </a:r>
          </a:p>
          <a:p>
            <a:pPr eaLnBrk="1" hangingPunct="1"/>
            <a:endParaRPr lang="en-GB" altLang="en-US" dirty="0">
              <a:ea typeface="ＭＳ Ｐゴシック"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1pPr>
            <a:lvl2pPr marL="741363" indent="-284163"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2pPr>
            <a:lvl3pPr marL="1141413" indent="-227013"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3pPr>
            <a:lvl4pPr marL="1598613" indent="-227013"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4pPr>
            <a:lvl5pPr marL="2055813" indent="-227013"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5pPr>
            <a:lvl6pPr marL="2513013" indent="-227013"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6pPr>
            <a:lvl7pPr marL="2970213" indent="-227013"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7pPr>
            <a:lvl8pPr marL="3427413" indent="-227013"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8pPr>
            <a:lvl9pPr marL="3884613" indent="-227013"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9pPr>
          </a:lstStyle>
          <a:p>
            <a:pPr eaLnBrk="1" hangingPunct="1">
              <a:spcBef>
                <a:spcPct val="0"/>
              </a:spcBef>
            </a:pPr>
            <a:fld id="{FD656C04-D72E-AC43-AD2F-D57AF1ACA987}" type="slidenum">
              <a:rPr lang="en-GB" altLang="en-US">
                <a:solidFill>
                  <a:srgbClr val="000000"/>
                </a:solidFill>
                <a:latin typeface="Arial" charset="0"/>
              </a:rPr>
              <a:pPr eaLnBrk="1" hangingPunct="1">
                <a:spcBef>
                  <a:spcPct val="0"/>
                </a:spcBef>
              </a:pPr>
              <a:t>8</a:t>
            </a:fld>
            <a:endParaRPr lang="en-GB" altLang="en-US">
              <a:solidFill>
                <a:srgbClr val="000000"/>
              </a:solidFill>
              <a:latin typeface="Arial" charset="0"/>
            </a:endParaRPr>
          </a:p>
        </p:txBody>
      </p:sp>
    </p:spTree>
    <p:extLst>
      <p:ext uri="{BB962C8B-B14F-4D97-AF65-F5344CB8AC3E}">
        <p14:creationId xmlns:p14="http://schemas.microsoft.com/office/powerpoint/2010/main" val="235612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ea typeface="ＭＳ Ｐゴシック" charset="-128"/>
              </a:rPr>
              <a:t>Clinical and economic research evidence has a long history of conceptual and methodological development – patient evidence not so and doesn’t have the same recognition – so this is a big challenge for NICE and others </a:t>
            </a:r>
          </a:p>
          <a:p>
            <a:pPr eaLnBrk="1" hangingPunct="1">
              <a:spcBef>
                <a:spcPct val="0"/>
              </a:spcBef>
            </a:pPr>
            <a:endParaRPr lang="en-US" altLang="en-US" dirty="0">
              <a:latin typeface="Arial" charset="0"/>
              <a:ea typeface="ＭＳ Ｐゴシック" charset="-128"/>
            </a:endParaRPr>
          </a:p>
          <a:p>
            <a:pPr eaLnBrk="1" hangingPunct="1">
              <a:spcBef>
                <a:spcPct val="0"/>
              </a:spcBef>
            </a:pPr>
            <a:r>
              <a:rPr lang="en-US" altLang="en-US" dirty="0">
                <a:latin typeface="Arial" charset="0"/>
                <a:ea typeface="ＭＳ Ｐゴシック" charset="-128"/>
              </a:rPr>
              <a:t>all 3 types of evidence are vital – we need to ensure that committees have appropriately considered what is important from a patient perspective, including how relevant, acceptable and appropriate a treatment or service is. </a:t>
            </a:r>
          </a:p>
          <a:p>
            <a:pPr eaLnBrk="1" hangingPunct="1">
              <a:spcBef>
                <a:spcPct val="0"/>
              </a:spcBef>
            </a:pPr>
            <a:endParaRPr lang="en-US" altLang="en-US" dirty="0">
              <a:latin typeface="Arial" charset="0"/>
              <a:ea typeface="ＭＳ Ｐゴシック" charset="-128"/>
            </a:endParaRPr>
          </a:p>
          <a:p>
            <a:pPr eaLnBrk="1" hangingPunct="1">
              <a:spcBef>
                <a:spcPct val="0"/>
              </a:spcBef>
            </a:pPr>
            <a:r>
              <a:rPr lang="en-US" altLang="en-US" dirty="0">
                <a:latin typeface="Arial" charset="0"/>
                <a:ea typeface="ＭＳ Ｐゴシック" charset="-128"/>
              </a:rPr>
              <a:t>Patient evidence is used in NICE guidance (from existing research and from patient involvement) - lay people on committees help to ensure patient perspectives are considered (also patient stakeholder input).  </a:t>
            </a:r>
            <a:endParaRPr lang="en-US" altLang="en-US" dirty="0">
              <a:ea typeface="ＭＳ Ｐゴシック" charset="-128"/>
            </a:endParaRPr>
          </a:p>
          <a:p>
            <a:pPr eaLnBrk="1" hangingPunct="1">
              <a:spcBef>
                <a:spcPct val="0"/>
              </a:spcBef>
            </a:pPr>
            <a:endParaRPr lang="en-US" altLang="en-US" dirty="0">
              <a:ea typeface="ＭＳ Ｐゴシック" charset="-128"/>
            </a:endParaRPr>
          </a:p>
          <a:p>
            <a:pPr eaLnBrk="1" hangingPunct="1">
              <a:spcBef>
                <a:spcPct val="0"/>
              </a:spcBef>
            </a:pPr>
            <a:endParaRPr lang="en-US" altLang="en-US" dirty="0">
              <a:ea typeface="ＭＳ Ｐゴシック"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1pPr>
            <a:lvl2pPr marL="742950" indent="-285750"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2pPr>
            <a:lvl3pPr marL="1143000" indent="-228600"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3pPr>
            <a:lvl4pPr marL="1600200" indent="-228600"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4pPr>
            <a:lvl5pPr marL="2057400" indent="-228600" eaLnBrk="0" hangingPunct="0">
              <a:spcBef>
                <a:spcPct val="30000"/>
              </a:spcBef>
              <a:tabLst>
                <a:tab pos="723900" algn="l"/>
                <a:tab pos="1447800" algn="l"/>
                <a:tab pos="2171700" algn="l"/>
              </a:tabLst>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tabLst>
                <a:tab pos="723900" algn="l"/>
                <a:tab pos="1447800" algn="l"/>
                <a:tab pos="2171700" algn="l"/>
              </a:tabLst>
              <a:defRPr sz="1200">
                <a:solidFill>
                  <a:schemeClr val="tx1"/>
                </a:solidFill>
                <a:latin typeface="Calibri" charset="0"/>
                <a:ea typeface="ＭＳ Ｐゴシック" charset="-128"/>
              </a:defRPr>
            </a:lvl9pPr>
          </a:lstStyle>
          <a:p>
            <a:pPr eaLnBrk="1" hangingPunct="1">
              <a:spcBef>
                <a:spcPct val="0"/>
              </a:spcBef>
            </a:pPr>
            <a:fld id="{A7174C30-9D9B-124E-A86A-254A570D8EF9}" type="slidenum">
              <a:rPr lang="en-GB" altLang="en-US">
                <a:solidFill>
                  <a:srgbClr val="000000"/>
                </a:solidFill>
                <a:latin typeface="Arial" charset="0"/>
              </a:rPr>
              <a:pPr eaLnBrk="1" hangingPunct="1">
                <a:spcBef>
                  <a:spcPct val="0"/>
                </a:spcBef>
              </a:pPr>
              <a:t>9</a:t>
            </a:fld>
            <a:endParaRPr lang="en-GB" altLang="en-US">
              <a:solidFill>
                <a:srgbClr val="000000"/>
              </a:solidFill>
              <a:latin typeface="Arial" charset="0"/>
            </a:endParaRPr>
          </a:p>
        </p:txBody>
      </p:sp>
    </p:spTree>
    <p:extLst>
      <p:ext uri="{BB962C8B-B14F-4D97-AF65-F5344CB8AC3E}">
        <p14:creationId xmlns:p14="http://schemas.microsoft.com/office/powerpoint/2010/main" val="21664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Database of 2000 patients and groups to call on when a drug goes up for assessment to guarantee feedback. </a:t>
            </a:r>
          </a:p>
          <a:p>
            <a:r>
              <a:rPr lang="en-AU" dirty="0"/>
              <a:t>Budgets set aside to up keep this registry, investment needs to be made to engage!</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10</a:t>
            </a:fld>
            <a:endParaRPr lang="en-US"/>
          </a:p>
        </p:txBody>
      </p:sp>
    </p:spTree>
    <p:extLst>
      <p:ext uri="{BB962C8B-B14F-4D97-AF65-F5344CB8AC3E}">
        <p14:creationId xmlns:p14="http://schemas.microsoft.com/office/powerpoint/2010/main" val="398844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Confusing much?</a:t>
            </a:r>
          </a:p>
          <a:p>
            <a:r>
              <a:rPr lang="en-AU" dirty="0"/>
              <a:t>One patient rep on each committee, PBAC, MSAC and PLAC -  patients can make submissions </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11</a:t>
            </a:fld>
            <a:endParaRPr lang="en-US"/>
          </a:p>
        </p:txBody>
      </p:sp>
    </p:spTree>
    <p:extLst>
      <p:ext uri="{BB962C8B-B14F-4D97-AF65-F5344CB8AC3E}">
        <p14:creationId xmlns:p14="http://schemas.microsoft.com/office/powerpoint/2010/main" val="11126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Consumer comments come in at the very end in a 6 week opening (used to be 2 weeks), consumer hearings have just been introduce over the last 18 months</a:t>
            </a:r>
          </a:p>
        </p:txBody>
      </p:sp>
      <p:sp>
        <p:nvSpPr>
          <p:cNvPr id="4" name="Slide Number Placeholder 3"/>
          <p:cNvSpPr>
            <a:spLocks noGrp="1"/>
          </p:cNvSpPr>
          <p:nvPr>
            <p:ph type="sldNum" sz="quarter" idx="10"/>
          </p:nvPr>
        </p:nvSpPr>
        <p:spPr/>
        <p:txBody>
          <a:bodyPr/>
          <a:lstStyle/>
          <a:p>
            <a:pPr>
              <a:defRPr/>
            </a:pPr>
            <a:fld id="{12593136-1BE8-4F98-8E68-6549CF53243A}" type="slidenum">
              <a:rPr lang="en-US" smtClean="0"/>
              <a:pPr>
                <a:defRPr/>
              </a:pPr>
              <a:t>12</a:t>
            </a:fld>
            <a:endParaRPr lang="en-US"/>
          </a:p>
        </p:txBody>
      </p:sp>
    </p:spTree>
    <p:extLst>
      <p:ext uri="{BB962C8B-B14F-4D97-AF65-F5344CB8AC3E}">
        <p14:creationId xmlns:p14="http://schemas.microsoft.com/office/powerpoint/2010/main" val="290427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6136" y="5742443"/>
            <a:ext cx="2990875" cy="7313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800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06680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70074FF-80CA-E34E-9AC3-B57821268F3F}"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020A12C-C2D9-4E48-AF1A-656A01ADA833}" type="slidenum">
              <a:rPr lang="en-GB" altLang="en-US"/>
              <a:pPr/>
              <a:t>‹#›</a:t>
            </a:fld>
            <a:endParaRPr lang="en-GB" altLang="en-US"/>
          </a:p>
        </p:txBody>
      </p:sp>
    </p:spTree>
    <p:extLst>
      <p:ext uri="{BB962C8B-B14F-4D97-AF65-F5344CB8AC3E}">
        <p14:creationId xmlns:p14="http://schemas.microsoft.com/office/powerpoint/2010/main" val="38532849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8ADB35-F33E-0D43-8C53-8C1C7BA891D0}"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E076E3-BDF9-514F-BE88-6CCEFF8BD072}" type="slidenum">
              <a:rPr lang="en-GB" altLang="en-US"/>
              <a:pPr/>
              <a:t>‹#›</a:t>
            </a:fld>
            <a:endParaRPr lang="en-GB" altLang="en-US"/>
          </a:p>
        </p:txBody>
      </p:sp>
    </p:spTree>
    <p:extLst>
      <p:ext uri="{BB962C8B-B14F-4D97-AF65-F5344CB8AC3E}">
        <p14:creationId xmlns:p14="http://schemas.microsoft.com/office/powerpoint/2010/main" val="150586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D62D37-ACF5-004C-847E-B882D4651D16}"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1296C13-5E39-AE40-8386-BCDF5EF69821}" type="slidenum">
              <a:rPr lang="en-GB" altLang="en-US"/>
              <a:pPr/>
              <a:t>‹#›</a:t>
            </a:fld>
            <a:endParaRPr lang="en-GB" altLang="en-US"/>
          </a:p>
        </p:txBody>
      </p:sp>
    </p:spTree>
    <p:extLst>
      <p:ext uri="{BB962C8B-B14F-4D97-AF65-F5344CB8AC3E}">
        <p14:creationId xmlns:p14="http://schemas.microsoft.com/office/powerpoint/2010/main" val="398074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F37D3A8-D5BD-4F48-BEFA-7A0531D7B605}"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02D7B5E-17A8-2348-B5C4-56FD51532D47}" type="slidenum">
              <a:rPr lang="en-GB" altLang="en-US"/>
              <a:pPr/>
              <a:t>‹#›</a:t>
            </a:fld>
            <a:endParaRPr lang="en-GB" altLang="en-US"/>
          </a:p>
        </p:txBody>
      </p:sp>
    </p:spTree>
    <p:extLst>
      <p:ext uri="{BB962C8B-B14F-4D97-AF65-F5344CB8AC3E}">
        <p14:creationId xmlns:p14="http://schemas.microsoft.com/office/powerpoint/2010/main" val="215356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04FB615-9D96-FA4D-8A98-745324C20D53}" type="datetimeFigureOut">
              <a:rPr lang="en-GB">
                <a:solidFill>
                  <a:prstClr val="black">
                    <a:tint val="75000"/>
                  </a:prstClr>
                </a:solidFill>
              </a:rPr>
              <a:pPr>
                <a:defRPr/>
              </a:pPr>
              <a:t>03/04/2017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7360882-D261-BD40-AAEE-673FC3517DBE}" type="slidenum">
              <a:rPr lang="en-GB" altLang="en-US"/>
              <a:pPr/>
              <a:t>‹#›</a:t>
            </a:fld>
            <a:endParaRPr lang="en-GB" altLang="en-US"/>
          </a:p>
        </p:txBody>
      </p:sp>
    </p:spTree>
    <p:extLst>
      <p:ext uri="{BB962C8B-B14F-4D97-AF65-F5344CB8AC3E}">
        <p14:creationId xmlns:p14="http://schemas.microsoft.com/office/powerpoint/2010/main" val="2523730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5C8A24A-DD23-4946-B12D-EDEE08B8F0E3}" type="datetimeFigureOut">
              <a:rPr lang="en-GB">
                <a:solidFill>
                  <a:prstClr val="black">
                    <a:tint val="75000"/>
                  </a:prstClr>
                </a:solidFill>
              </a:rPr>
              <a:pPr>
                <a:defRPr/>
              </a:pPr>
              <a:t>03/04/2017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AF024AD-AF76-DE43-A0A5-8E3DFCAD9DCB}" type="slidenum">
              <a:rPr lang="en-GB" altLang="en-US"/>
              <a:pPr/>
              <a:t>‹#›</a:t>
            </a:fld>
            <a:endParaRPr lang="en-GB" altLang="en-US"/>
          </a:p>
        </p:txBody>
      </p:sp>
    </p:spTree>
    <p:extLst>
      <p:ext uri="{BB962C8B-B14F-4D97-AF65-F5344CB8AC3E}">
        <p14:creationId xmlns:p14="http://schemas.microsoft.com/office/powerpoint/2010/main" val="2086138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11E57F-C427-CF4E-8BD1-7BFDC416E379}" type="datetimeFigureOut">
              <a:rPr lang="en-GB">
                <a:solidFill>
                  <a:prstClr val="black">
                    <a:tint val="75000"/>
                  </a:prstClr>
                </a:solidFill>
              </a:rPr>
              <a:pPr>
                <a:defRPr/>
              </a:pPr>
              <a:t>03/04/2017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57F2DAE-A29C-7A46-8B9D-14252D3A7389}" type="slidenum">
              <a:rPr lang="en-GB" altLang="en-US"/>
              <a:pPr/>
              <a:t>‹#›</a:t>
            </a:fld>
            <a:endParaRPr lang="en-GB" altLang="en-US"/>
          </a:p>
        </p:txBody>
      </p:sp>
    </p:spTree>
    <p:extLst>
      <p:ext uri="{BB962C8B-B14F-4D97-AF65-F5344CB8AC3E}">
        <p14:creationId xmlns:p14="http://schemas.microsoft.com/office/powerpoint/2010/main" val="69654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B945DE-1775-DB41-A536-D0D58A4E1291}"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85F9BD-3A96-C443-9CFC-80FFFD8EE1EF}" type="slidenum">
              <a:rPr lang="en-GB" altLang="en-US"/>
              <a:pPr/>
              <a:t>‹#›</a:t>
            </a:fld>
            <a:endParaRPr lang="en-GB" altLang="en-US"/>
          </a:p>
        </p:txBody>
      </p:sp>
    </p:spTree>
    <p:extLst>
      <p:ext uri="{BB962C8B-B14F-4D97-AF65-F5344CB8AC3E}">
        <p14:creationId xmlns:p14="http://schemas.microsoft.com/office/powerpoint/2010/main" val="240066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64EB7E-B93C-2E48-9E72-4E2763A40D8F}"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B1B8181-FD79-994D-87C3-A5A5212F1094}" type="slidenum">
              <a:rPr lang="en-GB" altLang="en-US"/>
              <a:pPr/>
              <a:t>‹#›</a:t>
            </a:fld>
            <a:endParaRPr lang="en-GB" altLang="en-US"/>
          </a:p>
        </p:txBody>
      </p:sp>
    </p:spTree>
    <p:extLst>
      <p:ext uri="{BB962C8B-B14F-4D97-AF65-F5344CB8AC3E}">
        <p14:creationId xmlns:p14="http://schemas.microsoft.com/office/powerpoint/2010/main" val="4239250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A8EFC78-AB48-1F49-BC95-5527017ED450}"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CA1DAF-9D93-134B-9B4F-DC98E8A9AE89}" type="slidenum">
              <a:rPr lang="en-GB" altLang="en-US"/>
              <a:pPr/>
              <a:t>‹#›</a:t>
            </a:fld>
            <a:endParaRPr lang="en-GB" altLang="en-US"/>
          </a:p>
        </p:txBody>
      </p:sp>
    </p:spTree>
    <p:extLst>
      <p:ext uri="{BB962C8B-B14F-4D97-AF65-F5344CB8AC3E}">
        <p14:creationId xmlns:p14="http://schemas.microsoft.com/office/powerpoint/2010/main" val="79567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56E7C0E-F13E-C340-B20C-6D538230B746}"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CC9076-D269-414E-9277-3A34F99CF520}" type="slidenum">
              <a:rPr lang="en-GB" altLang="en-US"/>
              <a:pPr/>
              <a:t>‹#›</a:t>
            </a:fld>
            <a:endParaRPr lang="en-GB" altLang="en-US"/>
          </a:p>
        </p:txBody>
      </p:sp>
    </p:spTree>
    <p:extLst>
      <p:ext uri="{BB962C8B-B14F-4D97-AF65-F5344CB8AC3E}">
        <p14:creationId xmlns:p14="http://schemas.microsoft.com/office/powerpoint/2010/main" val="1991763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70074FF-80CA-E34E-9AC3-B57821268F3F}"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020A12C-C2D9-4E48-AF1A-656A01ADA833}" type="slidenum">
              <a:rPr lang="en-GB" altLang="en-US"/>
              <a:pPr/>
              <a:t>‹#›</a:t>
            </a:fld>
            <a:endParaRPr lang="en-GB" altLang="en-US"/>
          </a:p>
        </p:txBody>
      </p:sp>
    </p:spTree>
    <p:extLst>
      <p:ext uri="{BB962C8B-B14F-4D97-AF65-F5344CB8AC3E}">
        <p14:creationId xmlns:p14="http://schemas.microsoft.com/office/powerpoint/2010/main" val="245616046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8ADB35-F33E-0D43-8C53-8C1C7BA891D0}"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E076E3-BDF9-514F-BE88-6CCEFF8BD072}" type="slidenum">
              <a:rPr lang="en-GB" altLang="en-US"/>
              <a:pPr/>
              <a:t>‹#›</a:t>
            </a:fld>
            <a:endParaRPr lang="en-GB" altLang="en-US"/>
          </a:p>
        </p:txBody>
      </p:sp>
    </p:spTree>
    <p:extLst>
      <p:ext uri="{BB962C8B-B14F-4D97-AF65-F5344CB8AC3E}">
        <p14:creationId xmlns:p14="http://schemas.microsoft.com/office/powerpoint/2010/main" val="3157455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D62D37-ACF5-004C-847E-B882D4651D16}"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1296C13-5E39-AE40-8386-BCDF5EF69821}" type="slidenum">
              <a:rPr lang="en-GB" altLang="en-US"/>
              <a:pPr/>
              <a:t>‹#›</a:t>
            </a:fld>
            <a:endParaRPr lang="en-GB" altLang="en-US"/>
          </a:p>
        </p:txBody>
      </p:sp>
    </p:spTree>
    <p:extLst>
      <p:ext uri="{BB962C8B-B14F-4D97-AF65-F5344CB8AC3E}">
        <p14:creationId xmlns:p14="http://schemas.microsoft.com/office/powerpoint/2010/main" val="266225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F37D3A8-D5BD-4F48-BEFA-7A0531D7B605}"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02D7B5E-17A8-2348-B5C4-56FD51532D47}" type="slidenum">
              <a:rPr lang="en-GB" altLang="en-US"/>
              <a:pPr/>
              <a:t>‹#›</a:t>
            </a:fld>
            <a:endParaRPr lang="en-GB" altLang="en-US"/>
          </a:p>
        </p:txBody>
      </p:sp>
    </p:spTree>
    <p:extLst>
      <p:ext uri="{BB962C8B-B14F-4D97-AF65-F5344CB8AC3E}">
        <p14:creationId xmlns:p14="http://schemas.microsoft.com/office/powerpoint/2010/main" val="242366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04FB615-9D96-FA4D-8A98-745324C20D53}" type="datetimeFigureOut">
              <a:rPr lang="en-GB">
                <a:solidFill>
                  <a:prstClr val="black">
                    <a:tint val="75000"/>
                  </a:prstClr>
                </a:solidFill>
              </a:rPr>
              <a:pPr>
                <a:defRPr/>
              </a:pPr>
              <a:t>03/04/2017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7360882-D261-BD40-AAEE-673FC3517DBE}" type="slidenum">
              <a:rPr lang="en-GB" altLang="en-US"/>
              <a:pPr/>
              <a:t>‹#›</a:t>
            </a:fld>
            <a:endParaRPr lang="en-GB" altLang="en-US"/>
          </a:p>
        </p:txBody>
      </p:sp>
    </p:spTree>
    <p:extLst>
      <p:ext uri="{BB962C8B-B14F-4D97-AF65-F5344CB8AC3E}">
        <p14:creationId xmlns:p14="http://schemas.microsoft.com/office/powerpoint/2010/main" val="3308547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5C8A24A-DD23-4946-B12D-EDEE08B8F0E3}" type="datetimeFigureOut">
              <a:rPr lang="en-GB">
                <a:solidFill>
                  <a:prstClr val="black">
                    <a:tint val="75000"/>
                  </a:prstClr>
                </a:solidFill>
              </a:rPr>
              <a:pPr>
                <a:defRPr/>
              </a:pPr>
              <a:t>03/04/2017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AF024AD-AF76-DE43-A0A5-8E3DFCAD9DCB}" type="slidenum">
              <a:rPr lang="en-GB" altLang="en-US"/>
              <a:pPr/>
              <a:t>‹#›</a:t>
            </a:fld>
            <a:endParaRPr lang="en-GB" altLang="en-US"/>
          </a:p>
        </p:txBody>
      </p:sp>
    </p:spTree>
    <p:extLst>
      <p:ext uri="{BB962C8B-B14F-4D97-AF65-F5344CB8AC3E}">
        <p14:creationId xmlns:p14="http://schemas.microsoft.com/office/powerpoint/2010/main" val="2286079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11E57F-C427-CF4E-8BD1-7BFDC416E379}" type="datetimeFigureOut">
              <a:rPr lang="en-GB">
                <a:solidFill>
                  <a:prstClr val="black">
                    <a:tint val="75000"/>
                  </a:prstClr>
                </a:solidFill>
              </a:rPr>
              <a:pPr>
                <a:defRPr/>
              </a:pPr>
              <a:t>03/04/2017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57F2DAE-A29C-7A46-8B9D-14252D3A7389}" type="slidenum">
              <a:rPr lang="en-GB" altLang="en-US"/>
              <a:pPr/>
              <a:t>‹#›</a:t>
            </a:fld>
            <a:endParaRPr lang="en-GB" altLang="en-US"/>
          </a:p>
        </p:txBody>
      </p:sp>
    </p:spTree>
    <p:extLst>
      <p:ext uri="{BB962C8B-B14F-4D97-AF65-F5344CB8AC3E}">
        <p14:creationId xmlns:p14="http://schemas.microsoft.com/office/powerpoint/2010/main" val="66199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B945DE-1775-DB41-A536-D0D58A4E1291}"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85F9BD-3A96-C443-9CFC-80FFFD8EE1EF}" type="slidenum">
              <a:rPr lang="en-GB" altLang="en-US"/>
              <a:pPr/>
              <a:t>‹#›</a:t>
            </a:fld>
            <a:endParaRPr lang="en-GB" altLang="en-US"/>
          </a:p>
        </p:txBody>
      </p:sp>
    </p:spTree>
    <p:extLst>
      <p:ext uri="{BB962C8B-B14F-4D97-AF65-F5344CB8AC3E}">
        <p14:creationId xmlns:p14="http://schemas.microsoft.com/office/powerpoint/2010/main" val="403742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64EB7E-B93C-2E48-9E72-4E2763A40D8F}"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B1B8181-FD79-994D-87C3-A5A5212F1094}" type="slidenum">
              <a:rPr lang="en-GB" altLang="en-US"/>
              <a:pPr/>
              <a:t>‹#›</a:t>
            </a:fld>
            <a:endParaRPr lang="en-GB" altLang="en-US"/>
          </a:p>
        </p:txBody>
      </p:sp>
    </p:spTree>
    <p:extLst>
      <p:ext uri="{BB962C8B-B14F-4D97-AF65-F5344CB8AC3E}">
        <p14:creationId xmlns:p14="http://schemas.microsoft.com/office/powerpoint/2010/main" val="4241812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A8EFC78-AB48-1F49-BC95-5527017ED450}"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CA1DAF-9D93-134B-9B4F-DC98E8A9AE89}" type="slidenum">
              <a:rPr lang="en-GB" altLang="en-US"/>
              <a:pPr/>
              <a:t>‹#›</a:t>
            </a:fld>
            <a:endParaRPr lang="en-GB" altLang="en-US"/>
          </a:p>
        </p:txBody>
      </p:sp>
    </p:spTree>
    <p:extLst>
      <p:ext uri="{BB962C8B-B14F-4D97-AF65-F5344CB8AC3E}">
        <p14:creationId xmlns:p14="http://schemas.microsoft.com/office/powerpoint/2010/main" val="132826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56E7C0E-F13E-C340-B20C-6D538230B746}"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CC9076-D269-414E-9277-3A34F99CF520}" type="slidenum">
              <a:rPr lang="en-GB" altLang="en-US"/>
              <a:pPr/>
              <a:t>‹#›</a:t>
            </a:fld>
            <a:endParaRPr lang="en-GB" altLang="en-US"/>
          </a:p>
        </p:txBody>
      </p:sp>
    </p:spTree>
    <p:extLst>
      <p:ext uri="{BB962C8B-B14F-4D97-AF65-F5344CB8AC3E}">
        <p14:creationId xmlns:p14="http://schemas.microsoft.com/office/powerpoint/2010/main" val="714437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22A231F-A732-4BD8-8CD9-91BD56C5FCCC}"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C25D12-E58C-4DF3-A2D3-549707F0347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2384008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43A992D-D930-4648-8673-47ED4974635F}"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CD3EBD-2C79-401D-84BA-D02BCF2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39631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D3F510-CD5B-4055-AE86-20A89DC46B36}"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8E3277-5734-4485-96EB-CFBB8ACCD1D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66786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D2A90F2-3044-4AAE-B38B-5E95FC06DA4D}"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05EA5C-CCDC-4A2D-A1B4-42C8F553ED9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7612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99FD69C-E9C0-4C1A-A61B-FB1F55407C96}" type="datetimeFigureOut">
              <a:rPr lang="en-GB">
                <a:solidFill>
                  <a:prstClr val="black">
                    <a:tint val="75000"/>
                  </a:prstClr>
                </a:solidFill>
              </a:rPr>
              <a:pPr>
                <a:defRPr/>
              </a:pPr>
              <a:t>03/04/2017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5E30D58-024E-416A-A7AD-A8E23FA65BD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7189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71710A3-8812-49F5-8261-19C52C197129}" type="datetimeFigureOut">
              <a:rPr lang="en-GB">
                <a:solidFill>
                  <a:prstClr val="black">
                    <a:tint val="75000"/>
                  </a:prstClr>
                </a:solidFill>
              </a:rPr>
              <a:pPr>
                <a:defRPr/>
              </a:pPr>
              <a:t>03/04/2017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90D6E57-A28D-415E-BEE4-00027524485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2410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23622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23622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88AC4A-C793-4DA1-A01E-39BA59218D09}" type="datetimeFigureOut">
              <a:rPr lang="en-GB">
                <a:solidFill>
                  <a:prstClr val="black">
                    <a:tint val="75000"/>
                  </a:prstClr>
                </a:solidFill>
              </a:rPr>
              <a:pPr>
                <a:defRPr/>
              </a:pPr>
              <a:t>03/04/2017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4FA82-0A15-471D-AA66-10551DEE63C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22445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1A6446-4B5F-473A-8961-C9AE5F4B18A5}"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9FC62D-DA82-4C35-9584-BA499E4DA0D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46000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88514D-EEFF-4B22-B7C0-0151E4A77F5A}" type="datetimeFigureOut">
              <a:rPr lang="en-GB">
                <a:solidFill>
                  <a:prstClr val="black">
                    <a:tint val="75000"/>
                  </a:prstClr>
                </a:solidFill>
              </a:rPr>
              <a:pPr>
                <a:defRPr/>
              </a:pPr>
              <a:t>03/04/2017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79A969-4F6D-45F7-A2DF-B899D967AC6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27084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117092E-ECF8-4518-A161-C3EAB9E3BBFB}"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D930DB-886D-42CC-9574-8ABCDFE7A54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53679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95EF9DF-E0CD-4602-8718-03D856FEAFD7}" type="datetimeFigureOut">
              <a:rPr lang="en-GB">
                <a:solidFill>
                  <a:prstClr val="black">
                    <a:tint val="75000"/>
                  </a:prstClr>
                </a:solidFill>
              </a:rPr>
              <a:pPr>
                <a:defRPr/>
              </a:pPr>
              <a:t>03/04/2017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CF0311-3E49-48B6-95D3-E9EBB6D19C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87591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4D0392A-B88D-4CB8-824F-A5AB53A36AC9}" type="datetimeFigureOut">
              <a:rPr lang="en-AU" smtClean="0"/>
              <a:t>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3645423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D0392A-B88D-4CB8-824F-A5AB53A36AC9}" type="datetimeFigureOut">
              <a:rPr lang="en-AU" smtClean="0"/>
              <a:t>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2181061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0392A-B88D-4CB8-824F-A5AB53A36AC9}" type="datetimeFigureOut">
              <a:rPr lang="en-AU" smtClean="0"/>
              <a:t>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105874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4D0392A-B88D-4CB8-824F-A5AB53A36AC9}" type="datetimeFigureOut">
              <a:rPr lang="en-AU" smtClean="0"/>
              <a:t>3/04/2017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4059925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4D0392A-B88D-4CB8-824F-A5AB53A36AC9}" type="datetimeFigureOut">
              <a:rPr lang="en-AU" smtClean="0"/>
              <a:t>3/04/2017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91266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4D0392A-B88D-4CB8-824F-A5AB53A36AC9}" type="datetimeFigureOut">
              <a:rPr lang="en-AU" smtClean="0"/>
              <a:t>3/04/2017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82173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0392A-B88D-4CB8-824F-A5AB53A36AC9}" type="datetimeFigureOut">
              <a:rPr lang="en-AU" smtClean="0"/>
              <a:t>3/04/2017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2978776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0392A-B88D-4CB8-824F-A5AB53A36AC9}" type="datetimeFigureOut">
              <a:rPr lang="en-AU" smtClean="0"/>
              <a:t>3/04/2017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2896269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0392A-B88D-4CB8-824F-A5AB53A36AC9}" type="datetimeFigureOut">
              <a:rPr lang="en-AU" smtClean="0"/>
              <a:t>3/04/2017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60601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D0392A-B88D-4CB8-824F-A5AB53A36AC9}" type="datetimeFigureOut">
              <a:rPr lang="en-AU" smtClean="0"/>
              <a:t>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1500846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D0392A-B88D-4CB8-824F-A5AB53A36AC9}" type="datetimeFigureOut">
              <a:rPr lang="en-AU" smtClean="0"/>
              <a:t>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B7BF25-7F05-4893-946C-0D3D9780B57D}" type="slidenum">
              <a:rPr lang="en-AU" smtClean="0"/>
              <a:t>‹#›</a:t>
            </a:fld>
            <a:endParaRPr lang="en-AU"/>
          </a:p>
        </p:txBody>
      </p:sp>
    </p:spTree>
    <p:extLst>
      <p:ext uri="{BB962C8B-B14F-4D97-AF65-F5344CB8AC3E}">
        <p14:creationId xmlns:p14="http://schemas.microsoft.com/office/powerpoint/2010/main" val="3798886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AD678077-5454-4F90-8FA1-F8AD179E27C6}" type="datetimeFigureOut">
              <a:rPr lang="bg-BG" altLang="en-US"/>
              <a:pPr>
                <a:defRPr/>
              </a:pPr>
              <a:t>3.4.2017 г.</a:t>
            </a:fld>
            <a:endParaRPr lang="bg-BG"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D197A6-FE82-4A5B-838F-25F39FA6B027}" type="slidenum">
              <a:rPr lang="bg-BG" altLang="en-US"/>
              <a:pPr>
                <a:defRPr/>
              </a:pPr>
              <a:t>‹#›</a:t>
            </a:fld>
            <a:endParaRPr lang="bg-BG" altLang="en-US"/>
          </a:p>
        </p:txBody>
      </p:sp>
    </p:spTree>
    <p:extLst>
      <p:ext uri="{BB962C8B-B14F-4D97-AF65-F5344CB8AC3E}">
        <p14:creationId xmlns:p14="http://schemas.microsoft.com/office/powerpoint/2010/main" val="123474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11A767A5-7DF9-4A8D-BF2E-B4FCB5690432}" type="datetimeFigureOut">
              <a:rPr lang="bg-BG" altLang="en-US"/>
              <a:pPr>
                <a:defRPr/>
              </a:pPr>
              <a:t>3.4.2017 г.</a:t>
            </a:fld>
            <a:endParaRPr lang="bg-BG"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A89A6B-7898-4A92-BBDF-95C63889FF19}" type="slidenum">
              <a:rPr lang="bg-BG" altLang="en-US"/>
              <a:pPr>
                <a:defRPr/>
              </a:pPr>
              <a:t>‹#›</a:t>
            </a:fld>
            <a:endParaRPr lang="bg-BG" altLang="en-US"/>
          </a:p>
        </p:txBody>
      </p:sp>
    </p:spTree>
    <p:extLst>
      <p:ext uri="{BB962C8B-B14F-4D97-AF65-F5344CB8AC3E}">
        <p14:creationId xmlns:p14="http://schemas.microsoft.com/office/powerpoint/2010/main" val="1904033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689421-7574-4BA2-85C5-F0B2EE7E927C}" type="datetimeFigureOut">
              <a:rPr lang="bg-BG" altLang="en-US"/>
              <a:pPr>
                <a:defRPr/>
              </a:pPr>
              <a:t>3.4.2017 г.</a:t>
            </a:fld>
            <a:endParaRPr lang="bg-BG"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F6E016-E57E-45BA-8FD0-09F43E1D8749}" type="slidenum">
              <a:rPr lang="bg-BG" altLang="en-US"/>
              <a:pPr>
                <a:defRPr/>
              </a:pPr>
              <a:t>‹#›</a:t>
            </a:fld>
            <a:endParaRPr lang="bg-BG" altLang="en-US"/>
          </a:p>
        </p:txBody>
      </p:sp>
    </p:spTree>
    <p:extLst>
      <p:ext uri="{BB962C8B-B14F-4D97-AF65-F5344CB8AC3E}">
        <p14:creationId xmlns:p14="http://schemas.microsoft.com/office/powerpoint/2010/main" val="142306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702485D1-536E-4193-9E29-880492ABC75F}" type="datetimeFigureOut">
              <a:rPr lang="bg-BG" altLang="en-US"/>
              <a:pPr>
                <a:defRPr/>
              </a:pPr>
              <a:t>3.4.2017 г.</a:t>
            </a:fld>
            <a:endParaRPr lang="bg-BG"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E1EBFF-C8E1-4F84-937F-5C079E82ED54}" type="slidenum">
              <a:rPr lang="bg-BG" altLang="en-US"/>
              <a:pPr>
                <a:defRPr/>
              </a:pPr>
              <a:t>‹#›</a:t>
            </a:fld>
            <a:endParaRPr lang="bg-BG" altLang="en-US"/>
          </a:p>
        </p:txBody>
      </p:sp>
    </p:spTree>
    <p:extLst>
      <p:ext uri="{BB962C8B-B14F-4D97-AF65-F5344CB8AC3E}">
        <p14:creationId xmlns:p14="http://schemas.microsoft.com/office/powerpoint/2010/main" val="4029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3585B0AE-6DD5-4267-A60C-3453E659FC1F}" type="datetimeFigureOut">
              <a:rPr lang="bg-BG" altLang="en-US"/>
              <a:pPr>
                <a:defRPr/>
              </a:pPr>
              <a:t>3.4.2017 г.</a:t>
            </a:fld>
            <a:endParaRPr lang="bg-BG"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9121CD-D7F1-4FA5-8784-0B43B5CB4723}" type="slidenum">
              <a:rPr lang="bg-BG" altLang="en-US"/>
              <a:pPr>
                <a:defRPr/>
              </a:pPr>
              <a:t>‹#›</a:t>
            </a:fld>
            <a:endParaRPr lang="bg-BG" altLang="en-US"/>
          </a:p>
        </p:txBody>
      </p:sp>
    </p:spTree>
    <p:extLst>
      <p:ext uri="{BB962C8B-B14F-4D97-AF65-F5344CB8AC3E}">
        <p14:creationId xmlns:p14="http://schemas.microsoft.com/office/powerpoint/2010/main" val="3398743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B59E380E-FA4F-4745-8F17-2F2EF9725E6F}" type="datetimeFigureOut">
              <a:rPr lang="bg-BG" altLang="en-US"/>
              <a:pPr>
                <a:defRPr/>
              </a:pPr>
              <a:t>3.4.2017 г.</a:t>
            </a:fld>
            <a:endParaRPr lang="bg-BG"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0930A3-637E-435D-9C64-DFE2A61102D9}" type="slidenum">
              <a:rPr lang="bg-BG" altLang="en-US"/>
              <a:pPr>
                <a:defRPr/>
              </a:pPr>
              <a:t>‹#›</a:t>
            </a:fld>
            <a:endParaRPr lang="bg-BG" altLang="en-US"/>
          </a:p>
        </p:txBody>
      </p:sp>
    </p:spTree>
    <p:extLst>
      <p:ext uri="{BB962C8B-B14F-4D97-AF65-F5344CB8AC3E}">
        <p14:creationId xmlns:p14="http://schemas.microsoft.com/office/powerpoint/2010/main" val="2668032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6707BD-8E63-4D77-B3EF-DACC012C567A}" type="datetimeFigureOut">
              <a:rPr lang="bg-BG" altLang="en-US"/>
              <a:pPr>
                <a:defRPr/>
              </a:pPr>
              <a:t>3.4.2017 г.</a:t>
            </a:fld>
            <a:endParaRPr lang="bg-BG"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2B2406-B45E-4CB0-B24E-AEC5BA089410}" type="slidenum">
              <a:rPr lang="bg-BG" altLang="en-US"/>
              <a:pPr>
                <a:defRPr/>
              </a:pPr>
              <a:t>‹#›</a:t>
            </a:fld>
            <a:endParaRPr lang="bg-BG" altLang="en-US"/>
          </a:p>
        </p:txBody>
      </p:sp>
    </p:spTree>
    <p:extLst>
      <p:ext uri="{BB962C8B-B14F-4D97-AF65-F5344CB8AC3E}">
        <p14:creationId xmlns:p14="http://schemas.microsoft.com/office/powerpoint/2010/main" val="3242953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A46395-12C2-44FB-80A4-BEBB4D3AA895}" type="datetimeFigureOut">
              <a:rPr lang="bg-BG" altLang="en-US"/>
              <a:pPr>
                <a:defRPr/>
              </a:pPr>
              <a:t>3.4.2017 г.</a:t>
            </a:fld>
            <a:endParaRPr lang="bg-BG"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57ED65-676C-4AF6-A454-729C4F2A2EEC}" type="slidenum">
              <a:rPr lang="bg-BG" altLang="en-US"/>
              <a:pPr>
                <a:defRPr/>
              </a:pPr>
              <a:t>‹#›</a:t>
            </a:fld>
            <a:endParaRPr lang="bg-BG" altLang="en-US"/>
          </a:p>
        </p:txBody>
      </p:sp>
    </p:spTree>
    <p:extLst>
      <p:ext uri="{BB962C8B-B14F-4D97-AF65-F5344CB8AC3E}">
        <p14:creationId xmlns:p14="http://schemas.microsoft.com/office/powerpoint/2010/main" val="455157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5BD070-D7B6-4F57-88AE-FA79B7F6383B}" type="datetimeFigureOut">
              <a:rPr lang="bg-BG" altLang="en-US"/>
              <a:pPr>
                <a:defRPr/>
              </a:pPr>
              <a:t>3.4.2017 г.</a:t>
            </a:fld>
            <a:endParaRPr lang="bg-BG"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4485F2-6E4C-4F92-B7A1-3427BC2BA882}" type="slidenum">
              <a:rPr lang="bg-BG" altLang="en-US"/>
              <a:pPr>
                <a:defRPr/>
              </a:pPr>
              <a:t>‹#›</a:t>
            </a:fld>
            <a:endParaRPr lang="bg-BG" altLang="en-US"/>
          </a:p>
        </p:txBody>
      </p:sp>
    </p:spTree>
    <p:extLst>
      <p:ext uri="{BB962C8B-B14F-4D97-AF65-F5344CB8AC3E}">
        <p14:creationId xmlns:p14="http://schemas.microsoft.com/office/powerpoint/2010/main" val="552327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D639B41D-2AA6-4220-8065-E99003D8129B}" type="datetimeFigureOut">
              <a:rPr lang="bg-BG" altLang="en-US"/>
              <a:pPr>
                <a:defRPr/>
              </a:pPr>
              <a:t>3.4.2017 г.</a:t>
            </a:fld>
            <a:endParaRPr lang="bg-BG"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BCBA2B-4C95-4A41-8F88-F27BF25911F0}" type="slidenum">
              <a:rPr lang="bg-BG" altLang="en-US"/>
              <a:pPr>
                <a:defRPr/>
              </a:pPr>
              <a:t>‹#›</a:t>
            </a:fld>
            <a:endParaRPr lang="bg-BG" altLang="en-US"/>
          </a:p>
        </p:txBody>
      </p:sp>
    </p:spTree>
    <p:extLst>
      <p:ext uri="{BB962C8B-B14F-4D97-AF65-F5344CB8AC3E}">
        <p14:creationId xmlns:p14="http://schemas.microsoft.com/office/powerpoint/2010/main" val="3172128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A0272CE9-98EE-4569-AC9C-EC63037AD2F9}" type="datetimeFigureOut">
              <a:rPr lang="bg-BG" altLang="en-US"/>
              <a:pPr>
                <a:defRPr/>
              </a:pPr>
              <a:t>3.4.2017 г.</a:t>
            </a:fld>
            <a:endParaRPr lang="bg-BG"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DAA3D-147D-4BB5-918D-417280510637}" type="slidenum">
              <a:rPr lang="bg-BG" altLang="en-US"/>
              <a:pPr>
                <a:defRPr/>
              </a:pPr>
              <a:t>‹#›</a:t>
            </a:fld>
            <a:endParaRPr lang="bg-BG" altLang="en-US"/>
          </a:p>
        </p:txBody>
      </p:sp>
    </p:spTree>
    <p:extLst>
      <p:ext uri="{BB962C8B-B14F-4D97-AF65-F5344CB8AC3E}">
        <p14:creationId xmlns:p14="http://schemas.microsoft.com/office/powerpoint/2010/main" val="11432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FOOTER: Top menu bar - 'Insert' - 'Date and Time' - press 'OK'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UNICORN_PPT_BG"/>
          <p:cNvPicPr>
            <a:picLocks noChangeAspect="1" noChangeArrowheads="1"/>
          </p:cNvPicPr>
          <p:nvPr userDrawn="1"/>
        </p:nvPicPr>
        <p:blipFill>
          <a:blip r:embed="rId13" cstate="print"/>
          <a:srcRect/>
          <a:stretch>
            <a:fillRect/>
          </a:stretch>
        </p:blipFill>
        <p:spPr bwMode="auto">
          <a:xfrm>
            <a:off x="0" y="0"/>
            <a:ext cx="9144000" cy="6862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0668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3622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2743200" y="5943600"/>
            <a:ext cx="59436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solidFill>
                  <a:srgbClr val="636463"/>
                </a:solidFill>
              </a:defRPr>
            </a:lvl1pPr>
          </a:lstStyle>
          <a:p>
            <a:pPr>
              <a:defRPr/>
            </a:pPr>
            <a:r>
              <a:rPr lang="en-US" dirty="0"/>
              <a:t>Novartis Annual Endocrinology and Oncology Meeting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spcBef>
          <a:spcPct val="0"/>
        </a:spcBef>
        <a:spcAft>
          <a:spcPct val="0"/>
        </a:spcAft>
        <a:defRPr sz="4400">
          <a:solidFill>
            <a:srgbClr val="36A7CF"/>
          </a:solidFill>
          <a:latin typeface="+mj-lt"/>
          <a:ea typeface="+mj-ea"/>
          <a:cs typeface="+mj-cs"/>
        </a:defRPr>
      </a:lvl1pPr>
      <a:lvl2pPr algn="l" rtl="0" eaLnBrk="0" fontAlgn="base" hangingPunct="0">
        <a:spcBef>
          <a:spcPct val="0"/>
        </a:spcBef>
        <a:spcAft>
          <a:spcPct val="0"/>
        </a:spcAft>
        <a:defRPr sz="4400">
          <a:solidFill>
            <a:srgbClr val="36A7CF"/>
          </a:solidFill>
          <a:latin typeface="Times" pitchFamily="-32" charset="0"/>
          <a:ea typeface="ヒラギノ角ゴ Pro W3" pitchFamily="-32" charset="-128"/>
        </a:defRPr>
      </a:lvl2pPr>
      <a:lvl3pPr algn="l" rtl="0" eaLnBrk="0" fontAlgn="base" hangingPunct="0">
        <a:spcBef>
          <a:spcPct val="0"/>
        </a:spcBef>
        <a:spcAft>
          <a:spcPct val="0"/>
        </a:spcAft>
        <a:defRPr sz="4400">
          <a:solidFill>
            <a:srgbClr val="36A7CF"/>
          </a:solidFill>
          <a:latin typeface="Times" pitchFamily="-32" charset="0"/>
          <a:ea typeface="ヒラギノ角ゴ Pro W3" pitchFamily="-32" charset="-128"/>
        </a:defRPr>
      </a:lvl3pPr>
      <a:lvl4pPr algn="l" rtl="0" eaLnBrk="0" fontAlgn="base" hangingPunct="0">
        <a:spcBef>
          <a:spcPct val="0"/>
        </a:spcBef>
        <a:spcAft>
          <a:spcPct val="0"/>
        </a:spcAft>
        <a:defRPr sz="4400">
          <a:solidFill>
            <a:srgbClr val="36A7CF"/>
          </a:solidFill>
          <a:latin typeface="Times" pitchFamily="-32" charset="0"/>
          <a:ea typeface="ヒラギノ角ゴ Pro W3" pitchFamily="-32" charset="-128"/>
        </a:defRPr>
      </a:lvl4pPr>
      <a:lvl5pPr algn="l" rtl="0" eaLnBrk="0" fontAlgn="base" hangingPunct="0">
        <a:spcBef>
          <a:spcPct val="0"/>
        </a:spcBef>
        <a:spcAft>
          <a:spcPct val="0"/>
        </a:spcAft>
        <a:defRPr sz="4400">
          <a:solidFill>
            <a:srgbClr val="36A7CF"/>
          </a:solidFill>
          <a:latin typeface="Times" pitchFamily="-32" charset="0"/>
          <a:ea typeface="ヒラギノ角ゴ Pro W3" pitchFamily="-32" charset="-128"/>
        </a:defRPr>
      </a:lvl5pPr>
      <a:lvl6pPr marL="457200" algn="l" rtl="0" fontAlgn="base">
        <a:spcBef>
          <a:spcPct val="0"/>
        </a:spcBef>
        <a:spcAft>
          <a:spcPct val="0"/>
        </a:spcAft>
        <a:defRPr sz="4400">
          <a:solidFill>
            <a:srgbClr val="36A7CF"/>
          </a:solidFill>
          <a:latin typeface="Times" pitchFamily="-32" charset="0"/>
          <a:ea typeface="ヒラギノ角ゴ Pro W3" pitchFamily="-32" charset="-128"/>
        </a:defRPr>
      </a:lvl6pPr>
      <a:lvl7pPr marL="914400" algn="l" rtl="0" fontAlgn="base">
        <a:spcBef>
          <a:spcPct val="0"/>
        </a:spcBef>
        <a:spcAft>
          <a:spcPct val="0"/>
        </a:spcAft>
        <a:defRPr sz="4400">
          <a:solidFill>
            <a:srgbClr val="36A7CF"/>
          </a:solidFill>
          <a:latin typeface="Times" pitchFamily="-32" charset="0"/>
          <a:ea typeface="ヒラギノ角ゴ Pro W3" pitchFamily="-32" charset="-128"/>
        </a:defRPr>
      </a:lvl7pPr>
      <a:lvl8pPr marL="1371600" algn="l" rtl="0" fontAlgn="base">
        <a:spcBef>
          <a:spcPct val="0"/>
        </a:spcBef>
        <a:spcAft>
          <a:spcPct val="0"/>
        </a:spcAft>
        <a:defRPr sz="4400">
          <a:solidFill>
            <a:srgbClr val="36A7CF"/>
          </a:solidFill>
          <a:latin typeface="Times" pitchFamily="-32" charset="0"/>
          <a:ea typeface="ヒラギノ角ゴ Pro W3" pitchFamily="-32" charset="-128"/>
        </a:defRPr>
      </a:lvl8pPr>
      <a:lvl9pPr marL="1828800" algn="l" rtl="0" fontAlgn="base">
        <a:spcBef>
          <a:spcPct val="0"/>
        </a:spcBef>
        <a:spcAft>
          <a:spcPct val="0"/>
        </a:spcAft>
        <a:defRPr sz="4400">
          <a:solidFill>
            <a:srgbClr val="36A7CF"/>
          </a:solidFill>
          <a:latin typeface="Times" pitchFamily="-32" charset="0"/>
          <a:ea typeface="ヒラギノ角ゴ Pro W3" pitchFamily="-32" charset="-128"/>
        </a:defRPr>
      </a:lvl9pPr>
    </p:titleStyle>
    <p:bodyStyle>
      <a:lvl1pPr marL="342900" indent="-342900" algn="l" rtl="0" eaLnBrk="0" fontAlgn="base" hangingPunct="0">
        <a:spcBef>
          <a:spcPct val="20000"/>
        </a:spcBef>
        <a:spcAft>
          <a:spcPct val="0"/>
        </a:spcAft>
        <a:buChar char="•"/>
        <a:defRPr sz="3200">
          <a:solidFill>
            <a:srgbClr val="272727"/>
          </a:solidFill>
          <a:latin typeface="+mn-lt"/>
          <a:ea typeface="+mn-ea"/>
          <a:cs typeface="+mn-cs"/>
        </a:defRPr>
      </a:lvl1pPr>
      <a:lvl2pPr marL="742950" indent="-285750" algn="l" rtl="0" eaLnBrk="0" fontAlgn="base" hangingPunct="0">
        <a:spcBef>
          <a:spcPct val="20000"/>
        </a:spcBef>
        <a:spcAft>
          <a:spcPct val="0"/>
        </a:spcAft>
        <a:buChar char="–"/>
        <a:defRPr sz="2800">
          <a:solidFill>
            <a:srgbClr val="272727"/>
          </a:solidFill>
          <a:latin typeface="+mn-lt"/>
          <a:ea typeface="+mn-ea"/>
        </a:defRPr>
      </a:lvl2pPr>
      <a:lvl3pPr marL="1143000" indent="-228600" algn="l" rtl="0" eaLnBrk="0" fontAlgn="base" hangingPunct="0">
        <a:spcBef>
          <a:spcPct val="20000"/>
        </a:spcBef>
        <a:spcAft>
          <a:spcPct val="0"/>
        </a:spcAft>
        <a:buChar char="•"/>
        <a:defRPr sz="2400">
          <a:solidFill>
            <a:srgbClr val="272727"/>
          </a:solidFill>
          <a:latin typeface="+mn-lt"/>
          <a:ea typeface="+mn-ea"/>
        </a:defRPr>
      </a:lvl3pPr>
      <a:lvl4pPr marL="1562100" indent="-228600" algn="l" rtl="0" eaLnBrk="0" fontAlgn="base" hangingPunct="0">
        <a:spcBef>
          <a:spcPct val="20000"/>
        </a:spcBef>
        <a:spcAft>
          <a:spcPct val="0"/>
        </a:spcAft>
        <a:buChar char="–"/>
        <a:defRPr sz="2000">
          <a:solidFill>
            <a:srgbClr val="272727"/>
          </a:solidFill>
          <a:latin typeface="+mn-lt"/>
          <a:ea typeface="+mn-ea"/>
        </a:defRPr>
      </a:lvl4pPr>
      <a:lvl5pPr marL="1981200" indent="-228600" algn="l" rtl="0" eaLnBrk="0" fontAlgn="base" hangingPunct="0">
        <a:spcBef>
          <a:spcPct val="20000"/>
        </a:spcBef>
        <a:spcAft>
          <a:spcPct val="0"/>
        </a:spcAft>
        <a:buChar char="»"/>
        <a:defRPr sz="2000">
          <a:solidFill>
            <a:srgbClr val="272727"/>
          </a:solidFill>
          <a:latin typeface="+mn-lt"/>
          <a:ea typeface="+mn-ea"/>
        </a:defRPr>
      </a:lvl5pPr>
      <a:lvl6pPr marL="2438400" indent="-228600" algn="l" rtl="0" fontAlgn="base">
        <a:spcBef>
          <a:spcPct val="20000"/>
        </a:spcBef>
        <a:spcAft>
          <a:spcPct val="0"/>
        </a:spcAft>
        <a:buChar char="»"/>
        <a:defRPr sz="2000">
          <a:solidFill>
            <a:srgbClr val="272727"/>
          </a:solidFill>
          <a:latin typeface="+mn-lt"/>
          <a:ea typeface="+mn-ea"/>
        </a:defRPr>
      </a:lvl6pPr>
      <a:lvl7pPr marL="2895600" indent="-228600" algn="l" rtl="0" fontAlgn="base">
        <a:spcBef>
          <a:spcPct val="20000"/>
        </a:spcBef>
        <a:spcAft>
          <a:spcPct val="0"/>
        </a:spcAft>
        <a:buChar char="»"/>
        <a:defRPr sz="2000">
          <a:solidFill>
            <a:srgbClr val="272727"/>
          </a:solidFill>
          <a:latin typeface="+mn-lt"/>
          <a:ea typeface="+mn-ea"/>
        </a:defRPr>
      </a:lvl7pPr>
      <a:lvl8pPr marL="3352800" indent="-228600" algn="l" rtl="0" fontAlgn="base">
        <a:spcBef>
          <a:spcPct val="20000"/>
        </a:spcBef>
        <a:spcAft>
          <a:spcPct val="0"/>
        </a:spcAft>
        <a:buChar char="»"/>
        <a:defRPr sz="2000">
          <a:solidFill>
            <a:srgbClr val="272727"/>
          </a:solidFill>
          <a:latin typeface="+mn-lt"/>
          <a:ea typeface="+mn-ea"/>
        </a:defRPr>
      </a:lvl8pPr>
      <a:lvl9pPr marL="3810000" indent="-228600" algn="l" rtl="0" fontAlgn="base">
        <a:spcBef>
          <a:spcPct val="20000"/>
        </a:spcBef>
        <a:spcAft>
          <a:spcPct val="0"/>
        </a:spcAft>
        <a:buChar char="»"/>
        <a:defRPr sz="2000">
          <a:solidFill>
            <a:srgbClr val="272727"/>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Calibri" pitchFamily="34" charset="0"/>
                <a:ea typeface="ＭＳ Ｐゴシック" pitchFamily="34" charset="-128"/>
              </a:defRPr>
            </a:lvl1pPr>
          </a:lstStyle>
          <a:p>
            <a:pPr eaLnBrk="1" hangingPunct="1">
              <a:defRPr/>
            </a:pPr>
            <a:fld id="{786AA986-1EDC-3A49-A542-2C51A923EE20}" type="datetimeFigureOut">
              <a:rPr lang="en-GB">
                <a:solidFill>
                  <a:prstClr val="black">
                    <a:tint val="75000"/>
                  </a:prstClr>
                </a:solidFill>
              </a:rPr>
              <a:pPr eaLnBrk="1" hangingPunct="1">
                <a:defRPr/>
              </a:pPr>
              <a:t>03/04/2017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Calibri" pitchFamily="34" charset="0"/>
                <a:ea typeface="ＭＳ Ｐゴシック" pitchFamily="34" charset="-128"/>
              </a:defRPr>
            </a:lvl1pPr>
          </a:lstStyle>
          <a:p>
            <a:pPr eaLnBrk="1" hangingPunct="1">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fld id="{F193BDAC-8B0A-AF46-ABC1-1AB1749084F8}" type="slidenum">
              <a:rPr lang="en-GB" altLang="en-US">
                <a:latin typeface="Calibri" charset="0"/>
                <a:ea typeface="ＭＳ Ｐゴシック" charset="-128"/>
              </a:rPr>
              <a:pPr eaLnBrk="1" hangingPunct="1"/>
              <a:t>‹#›</a:t>
            </a:fld>
            <a:endParaRPr lang="en-GB" altLang="en-US">
              <a:latin typeface="Calibri" charset="0"/>
              <a:ea typeface="ＭＳ Ｐゴシック" charset="-128"/>
            </a:endParaRPr>
          </a:p>
        </p:txBody>
      </p:sp>
    </p:spTree>
    <p:extLst>
      <p:ext uri="{BB962C8B-B14F-4D97-AF65-F5344CB8AC3E}">
        <p14:creationId xmlns:p14="http://schemas.microsoft.com/office/powerpoint/2010/main" val="2180540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Calibri" pitchFamily="34" charset="0"/>
                <a:ea typeface="ＭＳ Ｐゴシック" pitchFamily="34" charset="-128"/>
              </a:defRPr>
            </a:lvl1pPr>
          </a:lstStyle>
          <a:p>
            <a:pPr eaLnBrk="1" hangingPunct="1">
              <a:defRPr/>
            </a:pPr>
            <a:fld id="{786AA986-1EDC-3A49-A542-2C51A923EE20}" type="datetimeFigureOut">
              <a:rPr lang="en-GB">
                <a:solidFill>
                  <a:prstClr val="black">
                    <a:tint val="75000"/>
                  </a:prstClr>
                </a:solidFill>
              </a:rPr>
              <a:pPr eaLnBrk="1" hangingPunct="1">
                <a:defRPr/>
              </a:pPr>
              <a:t>03/04/2017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Calibri" pitchFamily="34" charset="0"/>
                <a:ea typeface="ＭＳ Ｐゴシック" pitchFamily="34" charset="-128"/>
              </a:defRPr>
            </a:lvl1pPr>
          </a:lstStyle>
          <a:p>
            <a:pPr eaLnBrk="1" hangingPunct="1">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fld id="{F193BDAC-8B0A-AF46-ABC1-1AB1749084F8}" type="slidenum">
              <a:rPr lang="en-GB" altLang="en-US">
                <a:latin typeface="Calibri" charset="0"/>
                <a:ea typeface="ＭＳ Ｐゴシック" charset="-128"/>
              </a:rPr>
              <a:pPr eaLnBrk="1" hangingPunct="1"/>
              <a:t>‹#›</a:t>
            </a:fld>
            <a:endParaRPr lang="en-GB" altLang="en-US">
              <a:latin typeface="Calibri" charset="0"/>
              <a:ea typeface="ＭＳ Ｐゴシック" charset="-128"/>
            </a:endParaRPr>
          </a:p>
        </p:txBody>
      </p:sp>
    </p:spTree>
    <p:extLst>
      <p:ext uri="{BB962C8B-B14F-4D97-AF65-F5344CB8AC3E}">
        <p14:creationId xmlns:p14="http://schemas.microsoft.com/office/powerpoint/2010/main" val="897414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eaLnBrk="1" hangingPunct="1">
              <a:defRPr/>
            </a:pPr>
            <a:fld id="{F30B973A-F05D-449A-A84D-390EAB46F23A}" type="datetimeFigureOut">
              <a:rPr lang="en-GB">
                <a:solidFill>
                  <a:prstClr val="black">
                    <a:tint val="75000"/>
                  </a:prstClr>
                </a:solidFill>
                <a:latin typeface="Calibri" pitchFamily="34" charset="0"/>
                <a:ea typeface="ＭＳ Ｐゴシック" pitchFamily="34" charset="-128"/>
              </a:rPr>
              <a:pPr eaLnBrk="1" hangingPunct="1">
                <a:defRPr/>
              </a:pPr>
              <a:t>03/04/2017</a:t>
            </a:fld>
            <a:endParaRPr lang="en-GB">
              <a:solidFill>
                <a:prstClr val="black">
                  <a:tint val="75000"/>
                </a:prstClr>
              </a:solidFill>
              <a:latin typeface="Calibri" pitchFamily="34"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eaLnBrk="1" hangingPunct="1">
              <a:defRPr/>
            </a:pPr>
            <a:endParaRPr lang="en-GB">
              <a:solidFill>
                <a:prstClr val="black">
                  <a:tint val="75000"/>
                </a:prstClr>
              </a:solidFill>
              <a:latin typeface="Calibri" pitchFamily="34"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eaLnBrk="1" hangingPunct="1">
              <a:defRPr/>
            </a:pPr>
            <a:fld id="{CFF8447C-EFDC-43FA-8A80-79D1E7A23669}" type="slidenum">
              <a:rPr lang="en-GB">
                <a:solidFill>
                  <a:prstClr val="black">
                    <a:tint val="75000"/>
                  </a:prstClr>
                </a:solidFill>
                <a:latin typeface="Calibri" pitchFamily="34" charset="0"/>
                <a:ea typeface="ＭＳ Ｐゴシック" pitchFamily="34" charset="-128"/>
              </a:rPr>
              <a:pPr eaLnBrk="1" hangingPunct="1">
                <a:defRPr/>
              </a:pPr>
              <a:t>‹#›</a:t>
            </a:fld>
            <a:endParaRPr lang="en-GB" dirty="0">
              <a:solidFill>
                <a:prstClr val="black">
                  <a:tint val="75000"/>
                </a:prstClr>
              </a:solidFill>
              <a:latin typeface="Calibri" pitchFamily="34" charset="0"/>
              <a:ea typeface="ＭＳ Ｐゴシック" pitchFamily="34" charset="-128"/>
            </a:endParaRPr>
          </a:p>
        </p:txBody>
      </p:sp>
    </p:spTree>
    <p:extLst>
      <p:ext uri="{BB962C8B-B14F-4D97-AF65-F5344CB8AC3E}">
        <p14:creationId xmlns:p14="http://schemas.microsoft.com/office/powerpoint/2010/main" val="30716616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0392A-B88D-4CB8-824F-A5AB53A36AC9}" type="datetimeFigureOut">
              <a:rPr lang="en-AU" smtClean="0"/>
              <a:t>3/04/2017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7BF25-7F05-4893-946C-0D3D9780B57D}" type="slidenum">
              <a:rPr lang="en-AU" smtClean="0"/>
              <a:t>‹#›</a:t>
            </a:fld>
            <a:endParaRPr lang="en-AU"/>
          </a:p>
        </p:txBody>
      </p:sp>
    </p:spTree>
    <p:extLst>
      <p:ext uri="{BB962C8B-B14F-4D97-AF65-F5344CB8AC3E}">
        <p14:creationId xmlns:p14="http://schemas.microsoft.com/office/powerpoint/2010/main" val="32997747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bg-BG"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bg-BG"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fld id="{E29F49AB-BF70-4062-BC97-0A5BA9CBB816}" type="datetimeFigureOut">
              <a:rPr lang="bg-BG" altLang="en-US"/>
              <a:pPr>
                <a:defRPr/>
              </a:pPr>
              <a:t>3.4.2017 г.</a:t>
            </a:fld>
            <a:endParaRPr lang="bg-BG"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1BE49283-79C4-4BF7-A20A-C5C0E5E244DC}" type="slidenum">
              <a:rPr lang="bg-BG" altLang="en-US"/>
              <a:pPr>
                <a:defRPr/>
              </a:pPr>
              <a:t>‹#›</a:t>
            </a:fld>
            <a:endParaRPr lang="bg-BG" altLang="en-US"/>
          </a:p>
        </p:txBody>
      </p:sp>
    </p:spTree>
    <p:extLst>
      <p:ext uri="{BB962C8B-B14F-4D97-AF65-F5344CB8AC3E}">
        <p14:creationId xmlns:p14="http://schemas.microsoft.com/office/powerpoint/2010/main" val="12940953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image" Target="../media/image17.jpeg"/><Relationship Id="rId1" Type="http://schemas.openxmlformats.org/officeDocument/2006/relationships/slideLayout" Target="../slideLayouts/slideLayout5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www.nice.org.uk/about/nice-communities/public-involvement/patient-and-public-involvement-polic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7992888" cy="5262979"/>
          </a:xfrm>
          <a:prstGeom prst="rect">
            <a:avLst/>
          </a:prstGeom>
          <a:noFill/>
        </p:spPr>
        <p:txBody>
          <a:bodyPr wrap="square" rtlCol="0">
            <a:spAutoFit/>
          </a:bodyPr>
          <a:lstStyle/>
          <a:p>
            <a:pPr algn="ctr"/>
            <a:r>
              <a:rPr lang="en-AU" sz="4800" dirty="0">
                <a:solidFill>
                  <a:srgbClr val="00B0F0"/>
                </a:solidFill>
                <a:latin typeface="Calibri" panose="020F0502020204030204" pitchFamily="34" charset="0"/>
                <a:cs typeface="Calibri" panose="020F0502020204030204" pitchFamily="34" charset="0"/>
              </a:rPr>
              <a:t>Patient Involvement in Health Technology Assessment</a:t>
            </a:r>
          </a:p>
          <a:p>
            <a:pPr algn="ctr"/>
            <a:endParaRPr lang="en-AU" sz="4800" dirty="0">
              <a:solidFill>
                <a:srgbClr val="00B0F0"/>
              </a:solidFill>
              <a:latin typeface="Calibri" panose="020F0502020204030204" pitchFamily="34" charset="0"/>
              <a:cs typeface="Calibri" panose="020F0502020204030204" pitchFamily="34" charset="0"/>
            </a:endParaRPr>
          </a:p>
          <a:p>
            <a:pPr algn="ctr"/>
            <a:r>
              <a:rPr lang="en-AU" sz="4000" i="1" dirty="0">
                <a:solidFill>
                  <a:srgbClr val="00B0F0"/>
                </a:solidFill>
                <a:latin typeface="Calibri" panose="020F0502020204030204" pitchFamily="34" charset="0"/>
                <a:cs typeface="Calibri" panose="020F0502020204030204" pitchFamily="34" charset="0"/>
              </a:rPr>
              <a:t>“No decision about me without me”</a:t>
            </a:r>
          </a:p>
          <a:p>
            <a:pPr algn="ctr"/>
            <a:endParaRPr lang="en-AU" sz="4000" i="1" dirty="0">
              <a:solidFill>
                <a:srgbClr val="00B0F0"/>
              </a:solidFill>
              <a:latin typeface="Calibri" panose="020F0502020204030204" pitchFamily="34" charset="0"/>
              <a:cs typeface="Calibri" panose="020F0502020204030204" pitchFamily="34" charset="0"/>
            </a:endParaRPr>
          </a:p>
          <a:p>
            <a:pPr algn="ctr"/>
            <a:r>
              <a:rPr lang="en-AU" sz="3200" i="1" dirty="0">
                <a:solidFill>
                  <a:srgbClr val="00B0F0"/>
                </a:solidFill>
                <a:latin typeface="Calibri" panose="020F0502020204030204" pitchFamily="34" charset="0"/>
                <a:cs typeface="Calibri" panose="020F0502020204030204" pitchFamily="34" charset="0"/>
              </a:rPr>
              <a:t>Simone Leyden – CEO The Unicorn Foundation</a:t>
            </a:r>
          </a:p>
          <a:p>
            <a:pPr algn="ctr"/>
            <a:endParaRPr lang="en-AU" sz="3200" i="1" dirty="0">
              <a:solidFill>
                <a:srgbClr val="00B0F0"/>
              </a:solidFill>
              <a:latin typeface="Calibri" panose="020F0502020204030204" pitchFamily="34" charset="0"/>
              <a:cs typeface="Calibri" panose="020F0502020204030204" pitchFamily="34" charset="0"/>
            </a:endParaRPr>
          </a:p>
          <a:p>
            <a:pPr algn="ctr"/>
            <a:endParaRPr lang="en-AU" sz="48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37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altLang="en-US" b="1" dirty="0">
                <a:solidFill>
                  <a:schemeClr val="accent1">
                    <a:lumMod val="75000"/>
                  </a:schemeClr>
                </a:solidFill>
                <a:latin typeface="Arial" charset="0"/>
                <a:cs typeface="Arial" charset="0"/>
              </a:rPr>
              <a:t>4 Key Stakeholders in NICE Process</a:t>
            </a:r>
            <a:endParaRPr lang="en-GB" b="1"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55576" y="6309320"/>
            <a:ext cx="6768752" cy="338554"/>
          </a:xfrm>
          <a:prstGeom prst="rect">
            <a:avLst/>
          </a:prstGeom>
          <a:noFill/>
        </p:spPr>
        <p:txBody>
          <a:bodyPr wrap="square" rtlCol="0">
            <a:spAutoFit/>
          </a:bodyPr>
          <a:lstStyle/>
          <a:p>
            <a:pPr algn="ctr"/>
            <a:r>
              <a:rPr lang="en-AU" sz="1600" dirty="0">
                <a:latin typeface="Calibri" panose="020F0502020204030204" pitchFamily="34" charset="0"/>
                <a:cs typeface="Calibri" panose="020F0502020204030204" pitchFamily="34" charset="0"/>
              </a:rPr>
              <a:t>NICE Presentation – Laura Norburn </a:t>
            </a:r>
            <a:r>
              <a:rPr lang="en-AU" sz="1600" dirty="0" err="1">
                <a:latin typeface="Calibri" panose="020F0502020204030204" pitchFamily="34" charset="0"/>
                <a:cs typeface="Calibri" panose="020F0502020204030204" pitchFamily="34" charset="0"/>
              </a:rPr>
              <a:t>HTAi</a:t>
            </a:r>
            <a:r>
              <a:rPr lang="en-AU" sz="1600" dirty="0">
                <a:latin typeface="Calibri" panose="020F0502020204030204" pitchFamily="34" charset="0"/>
                <a:cs typeface="Calibri" panose="020F0502020204030204" pitchFamily="34" charset="0"/>
              </a:rPr>
              <a:t> Tokyo 2016</a:t>
            </a:r>
          </a:p>
        </p:txBody>
      </p:sp>
    </p:spTree>
    <p:extLst>
      <p:ext uri="{BB962C8B-B14F-4D97-AF65-F5344CB8AC3E}">
        <p14:creationId xmlns:p14="http://schemas.microsoft.com/office/powerpoint/2010/main" val="230577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27" y="29614"/>
            <a:ext cx="8229600" cy="1143000"/>
          </a:xfrm>
        </p:spPr>
        <p:txBody>
          <a:bodyPr/>
          <a:lstStyle/>
          <a:p>
            <a:r>
              <a:rPr lang="en-AU" sz="2800" b="1" dirty="0">
                <a:latin typeface="Calibri" panose="020F0502020204030204" pitchFamily="34" charset="0"/>
              </a:rPr>
              <a:t>Map of current Australian Government HTA processes for market entry and reimbursement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920814"/>
            <a:ext cx="7056784" cy="5871435"/>
          </a:xfrm>
        </p:spPr>
      </p:pic>
    </p:spTree>
    <p:extLst>
      <p:ext uri="{BB962C8B-B14F-4D97-AF65-F5344CB8AC3E}">
        <p14:creationId xmlns:p14="http://schemas.microsoft.com/office/powerpoint/2010/main" val="134207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48072"/>
          </a:xfrm>
        </p:spPr>
        <p:txBody>
          <a:bodyPr/>
          <a:lstStyle/>
          <a:p>
            <a:r>
              <a:rPr lang="en-AU" sz="2800" b="1" dirty="0">
                <a:latin typeface="Calibri" panose="020F0502020204030204" pitchFamily="34" charset="0"/>
              </a:rPr>
              <a:t>Seventeen-week submission process to PBAC</a:t>
            </a:r>
            <a:br>
              <a:rPr lang="en-AU" sz="2800" b="1" dirty="0">
                <a:latin typeface="Calibri" panose="020F0502020204030204" pitchFamily="34" charset="0"/>
              </a:rPr>
            </a:br>
            <a:br>
              <a:rPr lang="en-AU" sz="2800" b="1" dirty="0">
                <a:latin typeface="Calibri" panose="020F0502020204030204" pitchFamily="34" charset="0"/>
              </a:rPr>
            </a:br>
            <a:endParaRPr lang="en-AU" sz="2800" b="1" dirty="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395536" y="764704"/>
            <a:ext cx="7487355" cy="5976664"/>
          </a:xfrm>
          <a:prstGeom prst="rect">
            <a:avLst/>
          </a:prstGeom>
        </p:spPr>
      </p:pic>
    </p:spTree>
    <p:extLst>
      <p:ext uri="{BB962C8B-B14F-4D97-AF65-F5344CB8AC3E}">
        <p14:creationId xmlns:p14="http://schemas.microsoft.com/office/powerpoint/2010/main" val="159291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AU" sz="2800" b="1" dirty="0">
                <a:latin typeface="Calibri" panose="020F0502020204030204" pitchFamily="34" charset="0"/>
                <a:cs typeface="Calibri" panose="020F0502020204030204" pitchFamily="34" charset="0"/>
              </a:rPr>
              <a:t>How can patient groups get involved in HTA – an Australian Experience (Neuroendocrine Cancer)</a:t>
            </a:r>
            <a:endParaRPr lang="en-AU" sz="2800" b="1" i="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297899"/>
              </p:ext>
            </p:extLst>
          </p:nvPr>
        </p:nvGraphicFramePr>
        <p:xfrm>
          <a:off x="457200" y="1211262"/>
          <a:ext cx="8686800" cy="4377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248722" y="5098876"/>
            <a:ext cx="2571750" cy="1714500"/>
          </a:xfrm>
          <a:prstGeom prst="rect">
            <a:avLst/>
          </a:prstGeom>
        </p:spPr>
      </p:pic>
    </p:spTree>
    <p:extLst>
      <p:ext uri="{BB962C8B-B14F-4D97-AF65-F5344CB8AC3E}">
        <p14:creationId xmlns:p14="http://schemas.microsoft.com/office/powerpoint/2010/main" val="248177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AU" sz="2800" b="1" dirty="0">
                <a:latin typeface="Calibri" panose="020F0502020204030204" pitchFamily="34" charset="0"/>
                <a:cs typeface="Calibri" panose="020F0502020204030204" pitchFamily="34" charset="0"/>
              </a:rPr>
              <a:t>How can patient groups get involved in HTA – an Australian Experience (Neuroendocrine Cancer)</a:t>
            </a:r>
            <a:endParaRPr lang="en-AU" sz="2800" b="1" i="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331669"/>
              </p:ext>
            </p:extLst>
          </p:nvPr>
        </p:nvGraphicFramePr>
        <p:xfrm>
          <a:off x="457200" y="1211262"/>
          <a:ext cx="8686800" cy="4377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2843808" y="5268266"/>
            <a:ext cx="4536504" cy="1292523"/>
          </a:xfrm>
          <a:prstGeom prst="rect">
            <a:avLst/>
          </a:prstGeom>
        </p:spPr>
      </p:pic>
    </p:spTree>
    <p:extLst>
      <p:ext uri="{BB962C8B-B14F-4D97-AF65-F5344CB8AC3E}">
        <p14:creationId xmlns:p14="http://schemas.microsoft.com/office/powerpoint/2010/main" val="220221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1785938" y="142875"/>
            <a:ext cx="245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Myriad Pro SemiExt" charset="0"/>
                <a:ea typeface="ＭＳ Ｐゴシック" pitchFamily="34" charset="-128"/>
                <a:cs typeface="+mn-cs"/>
              </a:rPr>
              <a:t>The core team</a:t>
            </a:r>
            <a:endParaRPr kumimoji="0" lang="ru-RU" altLang="en-US" sz="2000" b="1" i="0" u="none" strike="noStrike" kern="1200" cap="none" spc="0" normalizeH="0" baseline="0" noProof="0">
              <a:ln>
                <a:noFill/>
              </a:ln>
              <a:solidFill>
                <a:srgbClr val="7F7F7F"/>
              </a:solidFill>
              <a:effectLst/>
              <a:uLnTx/>
              <a:uFillTx/>
              <a:latin typeface="Myriad Pro SemiExt" charset="0"/>
              <a:ea typeface="ＭＳ Ｐゴシック" pitchFamily="34" charset="-128"/>
              <a:cs typeface="+mn-cs"/>
            </a:endParaRPr>
          </a:p>
        </p:txBody>
      </p:sp>
      <p:pic>
        <p:nvPicPr>
          <p:cNvPr id="20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0"/>
            <a:ext cx="47910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6"/>
          <p:cNvSpPr>
            <a:spLocks noChangeArrowheads="1"/>
          </p:cNvSpPr>
          <p:nvPr/>
        </p:nvSpPr>
        <p:spPr bwMode="auto">
          <a:xfrm>
            <a:off x="5214938" y="142875"/>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Myriad Pro SemiExt" charset="0"/>
                <a:ea typeface="ＭＳ Ｐゴシック" pitchFamily="34" charset="-128"/>
                <a:cs typeface="+mn-cs"/>
              </a:rPr>
              <a:t>	</a:t>
            </a:r>
            <a:endParaRPr kumimoji="0" lang="ru-RU" altLang="en-US" sz="2400" b="1" i="0" u="none" strike="noStrike" kern="1200" cap="none" spc="0" normalizeH="0" baseline="0" noProof="0">
              <a:ln>
                <a:noFill/>
              </a:ln>
              <a:solidFill>
                <a:srgbClr val="7F7F7F"/>
              </a:solidFill>
              <a:effectLst/>
              <a:uLnTx/>
              <a:uFillTx/>
              <a:latin typeface="Trebuchet MS" pitchFamily="34" charset="0"/>
              <a:ea typeface="ＭＳ Ｐゴシック" pitchFamily="34" charset="-128"/>
              <a:cs typeface="+mn-cs"/>
            </a:endParaRPr>
          </a:p>
        </p:txBody>
      </p:sp>
      <p:graphicFrame>
        <p:nvGraphicFramePr>
          <p:cNvPr id="2" name="Table 1"/>
          <p:cNvGraphicFramePr>
            <a:graphicFrameLocks noGrp="1"/>
          </p:cNvGraphicFramePr>
          <p:nvPr/>
        </p:nvGraphicFramePr>
        <p:xfrm>
          <a:off x="250825" y="1557338"/>
          <a:ext cx="8569326" cy="5150156"/>
        </p:xfrm>
        <a:graphic>
          <a:graphicData uri="http://schemas.openxmlformats.org/drawingml/2006/table">
            <a:tbl>
              <a:tblPr/>
              <a:tblGrid>
                <a:gridCol w="3376490">
                  <a:extLst>
                    <a:ext uri="{9D8B030D-6E8A-4147-A177-3AD203B41FA5}">
                      <a16:colId xmlns:a16="http://schemas.microsoft.com/office/drawing/2014/main" val="20000"/>
                    </a:ext>
                  </a:extLst>
                </a:gridCol>
                <a:gridCol w="1457401">
                  <a:extLst>
                    <a:ext uri="{9D8B030D-6E8A-4147-A177-3AD203B41FA5}">
                      <a16:colId xmlns:a16="http://schemas.microsoft.com/office/drawing/2014/main" val="20001"/>
                    </a:ext>
                  </a:extLst>
                </a:gridCol>
                <a:gridCol w="1719532">
                  <a:extLst>
                    <a:ext uri="{9D8B030D-6E8A-4147-A177-3AD203B41FA5}">
                      <a16:colId xmlns:a16="http://schemas.microsoft.com/office/drawing/2014/main" val="20002"/>
                    </a:ext>
                  </a:extLst>
                </a:gridCol>
                <a:gridCol w="717694">
                  <a:extLst>
                    <a:ext uri="{9D8B030D-6E8A-4147-A177-3AD203B41FA5}">
                      <a16:colId xmlns:a16="http://schemas.microsoft.com/office/drawing/2014/main" val="20003"/>
                    </a:ext>
                  </a:extLst>
                </a:gridCol>
                <a:gridCol w="1298209">
                  <a:extLst>
                    <a:ext uri="{9D8B030D-6E8A-4147-A177-3AD203B41FA5}">
                      <a16:colId xmlns:a16="http://schemas.microsoft.com/office/drawing/2014/main" val="20004"/>
                    </a:ext>
                  </a:extLst>
                </a:gridCol>
              </a:tblGrid>
              <a:tr h="9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55164D"/>
                          </a:solidFill>
                          <a:effectLst/>
                          <a:latin typeface="Tw Cen MT" charset="0"/>
                          <a:ea typeface="ＭＳ Ｐゴシック" charset="0"/>
                          <a:cs typeface="Tw Cen MT" charset="0"/>
                        </a:rPr>
                        <a:t>Treatment/Pharmaceutical option</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rgbClr val="55164D"/>
                          </a:solidFill>
                          <a:effectLst/>
                          <a:latin typeface="Tw Cen MT" charset="0"/>
                          <a:ea typeface="ＭＳ Ｐゴシック" charset="0"/>
                          <a:cs typeface="Tw Cen MT" charset="0"/>
                        </a:rPr>
                        <a:t>Available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55164D"/>
                          </a:solidFill>
                          <a:effectLst/>
                          <a:latin typeface="Tw Cen MT" charset="0"/>
                          <a:ea typeface="ＭＳ Ｐゴシック" charset="0"/>
                          <a:cs typeface="Tw Cen MT" charset="0"/>
                        </a:rPr>
                        <a:t>(Y/N)</a:t>
                      </a:r>
                      <a:endParaRPr kumimoji="0" lang="en-GB" sz="1800" b="0" i="0" u="none" strike="noStrike" kern="1200" cap="none" normalizeH="0" baseline="0" dirty="0">
                        <a:ln>
                          <a:noFill/>
                        </a:ln>
                        <a:solidFill>
                          <a:srgbClr val="55164D"/>
                        </a:solidFill>
                        <a:effectLst/>
                        <a:latin typeface="Tw Cen MT" charset="0"/>
                        <a:ea typeface="ＭＳ Ｐゴシック" charset="0"/>
                        <a:cs typeface="Tw Cen MT" charset="0"/>
                      </a:endParaRP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55164D"/>
                          </a:solidFill>
                          <a:effectLst/>
                          <a:latin typeface="Tw Cen MT" charset="0"/>
                          <a:ea typeface="ＭＳ Ｐゴシック" charset="0"/>
                          <a:cs typeface="Tw Cen MT" charset="0"/>
                        </a:rPr>
                        <a:t>Funded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55164D"/>
                          </a:solidFill>
                          <a:effectLst/>
                          <a:latin typeface="Tw Cen MT" charset="0"/>
                          <a:ea typeface="ＭＳ Ｐゴシック" charset="0"/>
                          <a:cs typeface="Tw Cen MT" charset="0"/>
                        </a:rPr>
                        <a:t>(Y/N)</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55164D"/>
                          </a:solidFill>
                          <a:effectLst/>
                          <a:latin typeface="Tw Cen MT" charset="0"/>
                          <a:ea typeface="ＭＳ Ｐゴシック" charset="0"/>
                          <a:cs typeface="Tw Cen MT" charset="0"/>
                        </a:rPr>
                        <a:t>Self-funded </a:t>
                      </a:r>
                      <a:r>
                        <a:rPr kumimoji="0" lang="en-GB" sz="1200" b="0" i="0" u="none" strike="noStrike" cap="none" normalizeH="0" baseline="0" dirty="0">
                          <a:ln>
                            <a:noFill/>
                          </a:ln>
                          <a:solidFill>
                            <a:srgbClr val="55164D"/>
                          </a:solidFill>
                          <a:effectLst/>
                          <a:latin typeface="Tw Cen MT" charset="0"/>
                          <a:ea typeface="ＭＳ Ｐゴシック" charset="0"/>
                          <a:cs typeface="Tw Cen MT" charset="0"/>
                        </a:rPr>
                        <a:t>(Y/N)</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55164D"/>
                          </a:solidFill>
                          <a:effectLst/>
                          <a:latin typeface="Tw Cen MT" charset="0"/>
                          <a:ea typeface="ＭＳ Ｐゴシック" charset="0"/>
                          <a:cs typeface="Tw Cen MT" charset="0"/>
                        </a:rPr>
                        <a:t>Cost to patient</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PRRT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Dependant on state</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$35K</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1"/>
                  </a:ext>
                </a:extLst>
              </a:tr>
              <a:tr h="578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Ga-Dotate</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Scans</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w Cen MT" charset="0"/>
                          <a:ea typeface="ＭＳ Ｐゴシック" charset="0"/>
                          <a:cs typeface="Tw Cen MT" charset="0"/>
                        </a:rPr>
                        <a:t>Y- dependant on private/public</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$800</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2"/>
                  </a:ext>
                </a:extLst>
              </a:tr>
              <a:tr h="5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Octreotide (Novartis)</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w Cen MT" charset="0"/>
                          <a:ea typeface="ＭＳ Ｐゴシック" charset="0"/>
                          <a:cs typeface="Tw Cen MT" charset="0"/>
                        </a:rPr>
                        <a:t>Only if symptomatic</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$3k per month</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3"/>
                  </a:ext>
                </a:extLst>
              </a:tr>
              <a:tr h="5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Lantreotide</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a:t>
                      </a: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Ipsen</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Only if symptomatic</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$3k per month</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4"/>
                  </a:ext>
                </a:extLst>
              </a:tr>
              <a:tr h="579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SIRT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5"/>
                  </a:ext>
                </a:extLst>
              </a:tr>
              <a:tr h="579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Everolimus</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(Novartis)</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6"/>
                  </a:ext>
                </a:extLst>
              </a:tr>
              <a:tr h="578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Sunitnib</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a:t>
                      </a: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Pzifer</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Tw Cen MT" charset="0"/>
                          <a:ea typeface="ＭＳ Ｐゴシック" charset="0"/>
                          <a:cs typeface="Tw Cen MT" charset="0"/>
                        </a:rPr>
                        <a:t>N/A</a:t>
                      </a:r>
                      <a:endParaRPr kumimoji="0" lang="en-GB" sz="1600" b="0" i="0" u="none" strike="noStrike" cap="none" normalizeH="0" baseline="0" dirty="0">
                        <a:ln>
                          <a:noFill/>
                        </a:ln>
                        <a:solidFill>
                          <a:schemeClr val="tx1"/>
                        </a:solidFill>
                        <a:effectLst/>
                        <a:latin typeface="Tw Cen MT" charset="0"/>
                        <a:ea typeface="ＭＳ Ｐゴシック" charset="0"/>
                        <a:cs typeface="Tw Cen MT" charset="0"/>
                      </a:endParaRP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7"/>
                  </a:ext>
                </a:extLst>
              </a:tr>
            </a:tbl>
          </a:graphicData>
        </a:graphic>
      </p:graphicFrame>
      <p:sp>
        <p:nvSpPr>
          <p:cNvPr id="2113" name="Rectangle 2"/>
          <p:cNvSpPr>
            <a:spLocks noChangeArrowheads="1"/>
          </p:cNvSpPr>
          <p:nvPr/>
        </p:nvSpPr>
        <p:spPr bwMode="auto">
          <a:xfrm>
            <a:off x="5684838" y="692150"/>
            <a:ext cx="345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Country / Area: </a:t>
            </a:r>
            <a:r>
              <a:rPr kumimoji="0" lang="en-US" altLang="en-US" sz="16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AUSTRALIA </a:t>
            </a:r>
            <a:endParaRPr kumimoji="0" lang="en-US" altLang="en-US" sz="14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9415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1785938" y="142875"/>
            <a:ext cx="245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Myriad Pro SemiExt" charset="0"/>
                <a:ea typeface="ＭＳ Ｐゴシック" pitchFamily="34" charset="-128"/>
                <a:cs typeface="+mn-cs"/>
              </a:rPr>
              <a:t>The core team</a:t>
            </a:r>
            <a:endParaRPr kumimoji="0" lang="ru-RU" altLang="en-US" sz="2000" b="1" i="0" u="none" strike="noStrike" kern="1200" cap="none" spc="0" normalizeH="0" baseline="0" noProof="0">
              <a:ln>
                <a:noFill/>
              </a:ln>
              <a:solidFill>
                <a:srgbClr val="7F7F7F"/>
              </a:solidFill>
              <a:effectLst/>
              <a:uLnTx/>
              <a:uFillTx/>
              <a:latin typeface="Myriad Pro SemiExt" charset="0"/>
              <a:ea typeface="ＭＳ Ｐゴシック" pitchFamily="34" charset="-128"/>
              <a:cs typeface="+mn-cs"/>
            </a:endParaRPr>
          </a:p>
        </p:txBody>
      </p:sp>
      <p:pic>
        <p:nvPicPr>
          <p:cNvPr id="20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0"/>
            <a:ext cx="47910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6"/>
          <p:cNvSpPr>
            <a:spLocks noChangeArrowheads="1"/>
          </p:cNvSpPr>
          <p:nvPr/>
        </p:nvSpPr>
        <p:spPr bwMode="auto">
          <a:xfrm>
            <a:off x="5214938" y="142875"/>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F7F7F"/>
                </a:solidFill>
                <a:effectLst/>
                <a:uLnTx/>
                <a:uFillTx/>
                <a:latin typeface="Myriad Pro SemiExt" charset="0"/>
                <a:ea typeface="ＭＳ Ｐゴシック" pitchFamily="34" charset="-128"/>
                <a:cs typeface="+mn-cs"/>
              </a:rPr>
              <a:t>	</a:t>
            </a:r>
            <a:endParaRPr kumimoji="0" lang="ru-RU" altLang="en-US" sz="2400" b="1" i="0" u="none" strike="noStrike" kern="1200" cap="none" spc="0" normalizeH="0" baseline="0" noProof="0">
              <a:ln>
                <a:noFill/>
              </a:ln>
              <a:solidFill>
                <a:srgbClr val="7F7F7F"/>
              </a:solidFill>
              <a:effectLst/>
              <a:uLnTx/>
              <a:uFillTx/>
              <a:latin typeface="Trebuchet MS" pitchFamily="34" charset="0"/>
              <a:ea typeface="ＭＳ Ｐゴシック" pitchFamily="34" charset="-128"/>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281582204"/>
              </p:ext>
            </p:extLst>
          </p:nvPr>
        </p:nvGraphicFramePr>
        <p:xfrm>
          <a:off x="250825" y="1557338"/>
          <a:ext cx="8569326" cy="5150156"/>
        </p:xfrm>
        <a:graphic>
          <a:graphicData uri="http://schemas.openxmlformats.org/drawingml/2006/table">
            <a:tbl>
              <a:tblPr/>
              <a:tblGrid>
                <a:gridCol w="3376490">
                  <a:extLst>
                    <a:ext uri="{9D8B030D-6E8A-4147-A177-3AD203B41FA5}">
                      <a16:colId xmlns:a16="http://schemas.microsoft.com/office/drawing/2014/main" val="20000"/>
                    </a:ext>
                  </a:extLst>
                </a:gridCol>
                <a:gridCol w="1457401">
                  <a:extLst>
                    <a:ext uri="{9D8B030D-6E8A-4147-A177-3AD203B41FA5}">
                      <a16:colId xmlns:a16="http://schemas.microsoft.com/office/drawing/2014/main" val="20001"/>
                    </a:ext>
                  </a:extLst>
                </a:gridCol>
                <a:gridCol w="1719532">
                  <a:extLst>
                    <a:ext uri="{9D8B030D-6E8A-4147-A177-3AD203B41FA5}">
                      <a16:colId xmlns:a16="http://schemas.microsoft.com/office/drawing/2014/main" val="20002"/>
                    </a:ext>
                  </a:extLst>
                </a:gridCol>
                <a:gridCol w="717694">
                  <a:extLst>
                    <a:ext uri="{9D8B030D-6E8A-4147-A177-3AD203B41FA5}">
                      <a16:colId xmlns:a16="http://schemas.microsoft.com/office/drawing/2014/main" val="20003"/>
                    </a:ext>
                  </a:extLst>
                </a:gridCol>
                <a:gridCol w="1298209">
                  <a:extLst>
                    <a:ext uri="{9D8B030D-6E8A-4147-A177-3AD203B41FA5}">
                      <a16:colId xmlns:a16="http://schemas.microsoft.com/office/drawing/2014/main" val="20004"/>
                    </a:ext>
                  </a:extLst>
                </a:gridCol>
              </a:tblGrid>
              <a:tr h="9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55164D"/>
                          </a:solidFill>
                          <a:effectLst/>
                          <a:latin typeface="Tw Cen MT" charset="0"/>
                          <a:ea typeface="ＭＳ Ｐゴシック" charset="0"/>
                          <a:cs typeface="Tw Cen MT" charset="0"/>
                        </a:rPr>
                        <a:t>Treatment/Pharmaceutical option</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rgbClr val="55164D"/>
                          </a:solidFill>
                          <a:effectLst/>
                          <a:latin typeface="Tw Cen MT" charset="0"/>
                          <a:ea typeface="ＭＳ Ｐゴシック" charset="0"/>
                          <a:cs typeface="Tw Cen MT" charset="0"/>
                        </a:rPr>
                        <a:t>Available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55164D"/>
                          </a:solidFill>
                          <a:effectLst/>
                          <a:latin typeface="Tw Cen MT" charset="0"/>
                          <a:ea typeface="ＭＳ Ｐゴシック" charset="0"/>
                          <a:cs typeface="Tw Cen MT" charset="0"/>
                        </a:rPr>
                        <a:t>(Y/N)</a:t>
                      </a:r>
                      <a:endParaRPr kumimoji="0" lang="en-GB" sz="1800" b="0" i="0" u="none" strike="noStrike" kern="1200" cap="none" normalizeH="0" baseline="0" dirty="0">
                        <a:ln>
                          <a:noFill/>
                        </a:ln>
                        <a:solidFill>
                          <a:srgbClr val="55164D"/>
                        </a:solidFill>
                        <a:effectLst/>
                        <a:latin typeface="Tw Cen MT" charset="0"/>
                        <a:ea typeface="ＭＳ Ｐゴシック" charset="0"/>
                        <a:cs typeface="Tw Cen MT" charset="0"/>
                      </a:endParaRP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55164D"/>
                          </a:solidFill>
                          <a:effectLst/>
                          <a:latin typeface="Tw Cen MT" charset="0"/>
                          <a:ea typeface="ＭＳ Ｐゴシック" charset="0"/>
                          <a:cs typeface="Tw Cen MT" charset="0"/>
                        </a:rPr>
                        <a:t>Funded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55164D"/>
                          </a:solidFill>
                          <a:effectLst/>
                          <a:latin typeface="Tw Cen MT" charset="0"/>
                          <a:ea typeface="ＭＳ Ｐゴシック" charset="0"/>
                          <a:cs typeface="Tw Cen MT" charset="0"/>
                        </a:rPr>
                        <a:t>(Y/N)</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55164D"/>
                          </a:solidFill>
                          <a:effectLst/>
                          <a:latin typeface="Tw Cen MT" charset="0"/>
                          <a:ea typeface="ＭＳ Ｐゴシック" charset="0"/>
                          <a:cs typeface="Tw Cen MT" charset="0"/>
                        </a:rPr>
                        <a:t>Self-funded </a:t>
                      </a:r>
                      <a:r>
                        <a:rPr kumimoji="0" lang="en-GB" sz="1200" b="0" i="0" u="none" strike="noStrike" cap="none" normalizeH="0" baseline="0" dirty="0">
                          <a:ln>
                            <a:noFill/>
                          </a:ln>
                          <a:solidFill>
                            <a:srgbClr val="55164D"/>
                          </a:solidFill>
                          <a:effectLst/>
                          <a:latin typeface="Tw Cen MT" charset="0"/>
                          <a:ea typeface="ＭＳ Ｐゴシック" charset="0"/>
                          <a:cs typeface="Tw Cen MT" charset="0"/>
                        </a:rPr>
                        <a:t>(Y/N)</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55164D"/>
                          </a:solidFill>
                          <a:effectLst/>
                          <a:latin typeface="Tw Cen MT" charset="0"/>
                          <a:ea typeface="ＭＳ Ｐゴシック" charset="0"/>
                          <a:cs typeface="Tw Cen MT" charset="0"/>
                        </a:rPr>
                        <a:t>Cost to patient</a:t>
                      </a:r>
                    </a:p>
                  </a:txBody>
                  <a:tcPr marL="91444" marR="91444" marT="45696" marB="45696"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55164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PRRT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$50K</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28575" cap="flat" cmpd="sng" algn="ctr">
                      <a:solidFill>
                        <a:srgbClr val="55164D"/>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1"/>
                  </a:ext>
                </a:extLst>
              </a:tr>
              <a:tr h="578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Ga-Dotate</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Scans</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w Cen MT" charset="0"/>
                          <a:ea typeface="ＭＳ Ｐゴシック" charset="0"/>
                          <a:cs typeface="Tw Cen MT" charset="0"/>
                        </a:rPr>
                        <a:t>Y- dependant on private/public</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2"/>
                  </a:ext>
                </a:extLst>
              </a:tr>
              <a:tr h="5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Octreotide (Novartis)</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Tw Cen MT" charset="0"/>
                          <a:ea typeface="ＭＳ Ｐゴシック" charset="0"/>
                          <a:cs typeface="Tw Cen MT" charset="0"/>
                        </a:rPr>
                        <a:t>Only if symptomatic</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Y</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$3k per month</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3"/>
                  </a:ext>
                </a:extLst>
              </a:tr>
              <a:tr h="5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Lantreotide</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a:t>
                      </a: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Ipsen</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4"/>
                  </a:ext>
                </a:extLst>
              </a:tr>
              <a:tr h="579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SIRT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5"/>
                  </a:ext>
                </a:extLst>
              </a:tr>
              <a:tr h="579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Everolimus</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(Novartis)</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6"/>
                  </a:ext>
                </a:extLst>
              </a:tr>
              <a:tr h="578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Sunitnib</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 (</a:t>
                      </a:r>
                      <a:r>
                        <a:rPr kumimoji="0" lang="en-GB" sz="1600" b="0" i="0" u="none" strike="noStrike" cap="none" normalizeH="0" baseline="0" dirty="0" err="1">
                          <a:ln>
                            <a:noFill/>
                          </a:ln>
                          <a:solidFill>
                            <a:schemeClr val="tx1"/>
                          </a:solidFill>
                          <a:effectLst/>
                          <a:latin typeface="Tw Cen MT" charset="0"/>
                          <a:ea typeface="ＭＳ Ｐゴシック" charset="0"/>
                          <a:cs typeface="Tw Cen MT" charset="0"/>
                        </a:rPr>
                        <a:t>Pzifer</a:t>
                      </a: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a:t>
                      </a:r>
                    </a:p>
                  </a:txBody>
                  <a:tcPr marL="91444" marR="91444" marT="45696" marB="45696" anchor="ctr" horzOverflow="overflow">
                    <a:lnL>
                      <a:noFill/>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t>
                      </a:r>
                    </a:p>
                  </a:txBody>
                  <a:tcPr marL="91444" marR="91444" marT="45696" marB="45696"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w Cen MT" charset="0"/>
                          <a:ea typeface="ＭＳ Ｐゴシック" charset="0"/>
                          <a:cs typeface="Tw Cen MT" charset="0"/>
                        </a:rPr>
                        <a:t>N/A</a:t>
                      </a:r>
                    </a:p>
                  </a:txBody>
                  <a:tcPr marL="91444" marR="91444" marT="45696" marB="45696" anchor="ctr" horzOverflow="overflow">
                    <a:lnL w="76200" cap="flat" cmpd="sng" algn="ctr">
                      <a:solidFill>
                        <a:schemeClr val="bg1"/>
                      </a:solidFill>
                      <a:prstDash val="solid"/>
                      <a:round/>
                      <a:headEnd type="none" w="med" len="med"/>
                      <a:tailEnd type="none" w="med" len="med"/>
                    </a:lnL>
                    <a:lnR>
                      <a:noFill/>
                    </a:lnR>
                    <a:lnT w="12700" cap="flat" cmpd="sng" algn="ctr">
                      <a:solidFill>
                        <a:srgbClr val="55164D">
                          <a:alpha val="50195"/>
                        </a:srgbClr>
                      </a:solidFill>
                      <a:prstDash val="solid"/>
                      <a:round/>
                      <a:headEnd type="none" w="med" len="med"/>
                      <a:tailEnd type="none" w="med" len="med"/>
                    </a:lnT>
                    <a:lnB w="12700" cap="flat" cmpd="sng" algn="ctr">
                      <a:solidFill>
                        <a:srgbClr val="55164D">
                          <a:alpha val="50195"/>
                        </a:srgbClr>
                      </a:solidFill>
                      <a:prstDash val="solid"/>
                      <a:round/>
                      <a:headEnd type="none" w="med" len="med"/>
                      <a:tailEnd type="none" w="med" len="med"/>
                    </a:lnB>
                    <a:lnTlToBr>
                      <a:noFill/>
                    </a:lnTlToBr>
                    <a:lnBlToTr>
                      <a:noFill/>
                    </a:lnBlToTr>
                    <a:solidFill>
                      <a:srgbClr val="55164D">
                        <a:alpha val="9804"/>
                      </a:srgbClr>
                    </a:solidFill>
                  </a:tcPr>
                </a:tc>
                <a:extLst>
                  <a:ext uri="{0D108BD9-81ED-4DB2-BD59-A6C34878D82A}">
                    <a16:rowId xmlns:a16="http://schemas.microsoft.com/office/drawing/2014/main" val="10007"/>
                  </a:ext>
                </a:extLst>
              </a:tr>
            </a:tbl>
          </a:graphicData>
        </a:graphic>
      </p:graphicFrame>
      <p:sp>
        <p:nvSpPr>
          <p:cNvPr id="2113" name="Rectangle 2"/>
          <p:cNvSpPr>
            <a:spLocks noChangeArrowheads="1"/>
          </p:cNvSpPr>
          <p:nvPr/>
        </p:nvSpPr>
        <p:spPr bwMode="auto">
          <a:xfrm>
            <a:off x="5684838" y="692150"/>
            <a:ext cx="345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Country / Area: </a:t>
            </a:r>
            <a:r>
              <a:rPr kumimoji="0" lang="en-US" alt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New Zealand </a:t>
            </a:r>
            <a:endParaRPr kumimoji="0" lang="en-US" alt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7175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77" y="3946685"/>
            <a:ext cx="3112296" cy="1586382"/>
          </a:xfrm>
          <a:prstGeom prst="rect">
            <a:avLst/>
          </a:prstGeom>
        </p:spPr>
      </p:pic>
      <p:pic>
        <p:nvPicPr>
          <p:cNvPr id="15" name="Picture 14"/>
          <p:cNvPicPr>
            <a:picLocks noChangeAspect="1"/>
          </p:cNvPicPr>
          <p:nvPr/>
        </p:nvPicPr>
        <p:blipFill rotWithShape="1">
          <a:blip r:embed="rId3"/>
          <a:srcRect l="33711" r="19420"/>
          <a:stretch/>
        </p:blipFill>
        <p:spPr>
          <a:xfrm>
            <a:off x="3354002" y="827681"/>
            <a:ext cx="1872208" cy="2245857"/>
          </a:xfrm>
          <a:prstGeom prst="rect">
            <a:avLst/>
          </a:prstGeom>
        </p:spPr>
      </p:pic>
      <p:sp>
        <p:nvSpPr>
          <p:cNvPr id="2" name="Title 1"/>
          <p:cNvSpPr>
            <a:spLocks noGrp="1"/>
          </p:cNvSpPr>
          <p:nvPr>
            <p:ph type="title"/>
          </p:nvPr>
        </p:nvSpPr>
        <p:spPr>
          <a:xfrm>
            <a:off x="395536" y="188640"/>
            <a:ext cx="8229600" cy="1143000"/>
          </a:xfrm>
        </p:spPr>
        <p:txBody>
          <a:bodyPr/>
          <a:lstStyle/>
          <a:p>
            <a:pPr lvl="0">
              <a:spcBef>
                <a:spcPct val="20000"/>
              </a:spcBef>
            </a:pPr>
            <a:r>
              <a:rPr lang="en-AU" sz="2800" b="1" dirty="0">
                <a:solidFill>
                  <a:srgbClr val="00B0F0"/>
                </a:solidFill>
                <a:latin typeface="Calibri" pitchFamily="34" charset="0"/>
                <a:cs typeface="Calibri" pitchFamily="34" charset="0"/>
              </a:rPr>
              <a:t>How can patient groups be part of the solution?</a:t>
            </a:r>
            <a:br>
              <a:rPr lang="en-AU" sz="2800" b="1" dirty="0">
                <a:solidFill>
                  <a:srgbClr val="272727"/>
                </a:solidFill>
                <a:latin typeface="Calibri" pitchFamily="34" charset="0"/>
                <a:cs typeface="Calibri" pitchFamily="34" charset="0"/>
              </a:rPr>
            </a:br>
            <a:br>
              <a:rPr lang="en-AU" sz="2800" b="1" dirty="0">
                <a:solidFill>
                  <a:srgbClr val="272727"/>
                </a:solidFill>
                <a:latin typeface="Calibri" pitchFamily="34" charset="0"/>
                <a:cs typeface="Calibri" pitchFamily="34" charset="0"/>
              </a:rPr>
            </a:br>
            <a:endParaRPr lang="en-AU" sz="2800" b="1" dirty="0"/>
          </a:p>
        </p:txBody>
      </p:sp>
      <p:pic>
        <p:nvPicPr>
          <p:cNvPr id="5" name="Picture 4"/>
          <p:cNvPicPr>
            <a:picLocks noChangeAspect="1"/>
          </p:cNvPicPr>
          <p:nvPr/>
        </p:nvPicPr>
        <p:blipFill>
          <a:blip r:embed="rId4"/>
          <a:stretch>
            <a:fillRect/>
          </a:stretch>
        </p:blipFill>
        <p:spPr>
          <a:xfrm>
            <a:off x="5364088" y="764704"/>
            <a:ext cx="3600400" cy="2530011"/>
          </a:xfrm>
          <a:prstGeom prst="rect">
            <a:avLst/>
          </a:prstGeom>
        </p:spPr>
      </p:pic>
      <p:pic>
        <p:nvPicPr>
          <p:cNvPr id="11" name="Content Placeholder 5"/>
          <p:cNvPicPr>
            <a:picLocks noGrp="1" noChangeAspect="1"/>
          </p:cNvPicPr>
          <p:nvPr>
            <p:ph idx="1"/>
          </p:nvPr>
        </p:nvPicPr>
        <p:blipFill rotWithShape="1">
          <a:blip r:embed="rId5"/>
          <a:srcRect l="20358" r="24120"/>
          <a:stretch/>
        </p:blipFill>
        <p:spPr>
          <a:xfrm>
            <a:off x="287524" y="1759186"/>
            <a:ext cx="2160240" cy="2187499"/>
          </a:xfrm>
          <a:prstGeom prst="rect">
            <a:avLst/>
          </a:prstGeom>
        </p:spPr>
      </p:pic>
      <p:pic>
        <p:nvPicPr>
          <p:cNvPr id="12" name="Picture 11"/>
          <p:cNvPicPr>
            <a:picLocks noChangeAspect="1"/>
          </p:cNvPicPr>
          <p:nvPr/>
        </p:nvPicPr>
        <p:blipFill rotWithShape="1">
          <a:blip r:embed="rId6"/>
          <a:srcRect l="21698" r="24915"/>
          <a:stretch/>
        </p:blipFill>
        <p:spPr>
          <a:xfrm>
            <a:off x="1663109" y="2519026"/>
            <a:ext cx="2160240" cy="2274933"/>
          </a:xfrm>
          <a:prstGeom prst="rect">
            <a:avLst/>
          </a:prstGeom>
        </p:spPr>
      </p:pic>
      <p:pic>
        <p:nvPicPr>
          <p:cNvPr id="13" name="Picture 12"/>
          <p:cNvPicPr>
            <a:picLocks noChangeAspect="1"/>
          </p:cNvPicPr>
          <p:nvPr/>
        </p:nvPicPr>
        <p:blipFill rotWithShape="1">
          <a:blip r:embed="rId7"/>
          <a:srcRect t="14208" r="23707"/>
          <a:stretch/>
        </p:blipFill>
        <p:spPr>
          <a:xfrm>
            <a:off x="287524" y="5042096"/>
            <a:ext cx="2716291" cy="1726007"/>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9951" y="2512316"/>
            <a:ext cx="3211208" cy="2129172"/>
          </a:xfrm>
          <a:prstGeom prst="rect">
            <a:avLst/>
          </a:prstGeom>
        </p:spPr>
      </p:pic>
      <p:pic>
        <p:nvPicPr>
          <p:cNvPr id="14" name="Picture 13"/>
          <p:cNvPicPr>
            <a:picLocks noChangeAspect="1"/>
          </p:cNvPicPr>
          <p:nvPr/>
        </p:nvPicPr>
        <p:blipFill rotWithShape="1">
          <a:blip r:embed="rId9"/>
          <a:srcRect l="18453" t="10625" r="45573"/>
          <a:stretch/>
        </p:blipFill>
        <p:spPr>
          <a:xfrm>
            <a:off x="6371871" y="3280317"/>
            <a:ext cx="2467571" cy="3446793"/>
          </a:xfrm>
          <a:prstGeom prst="rect">
            <a:avLst/>
          </a:prstGeom>
        </p:spPr>
      </p:pic>
      <p:pic>
        <p:nvPicPr>
          <p:cNvPr id="4" name="Picture 3"/>
          <p:cNvPicPr>
            <a:picLocks noChangeAspect="1"/>
          </p:cNvPicPr>
          <p:nvPr/>
        </p:nvPicPr>
        <p:blipFill>
          <a:blip r:embed="rId10"/>
          <a:stretch>
            <a:fillRect/>
          </a:stretch>
        </p:blipFill>
        <p:spPr>
          <a:xfrm>
            <a:off x="395536" y="813045"/>
            <a:ext cx="4572396" cy="664522"/>
          </a:xfrm>
          <a:prstGeom prst="rect">
            <a:avLst/>
          </a:prstGeom>
        </p:spPr>
      </p:pic>
      <p:pic>
        <p:nvPicPr>
          <p:cNvPr id="17" name="Picture 16"/>
          <p:cNvPicPr>
            <a:picLocks noChangeAspect="1"/>
          </p:cNvPicPr>
          <p:nvPr/>
        </p:nvPicPr>
        <p:blipFill rotWithShape="1">
          <a:blip r:embed="rId11"/>
          <a:srcRect l="13835" t="10828" r="20860" b="19283"/>
          <a:stretch/>
        </p:blipFill>
        <p:spPr>
          <a:xfrm>
            <a:off x="3029950" y="4673355"/>
            <a:ext cx="3341921" cy="2010817"/>
          </a:xfrm>
          <a:prstGeom prst="rect">
            <a:avLst/>
          </a:prstGeom>
        </p:spPr>
      </p:pic>
    </p:spTree>
    <p:extLst>
      <p:ext uri="{BB962C8B-B14F-4D97-AF65-F5344CB8AC3E}">
        <p14:creationId xmlns:p14="http://schemas.microsoft.com/office/powerpoint/2010/main" val="245147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47" y="188640"/>
            <a:ext cx="8229600" cy="1143000"/>
          </a:xfrm>
        </p:spPr>
        <p:txBody>
          <a:bodyPr/>
          <a:lstStyle/>
          <a:p>
            <a:r>
              <a:rPr lang="en-AU" sz="2800" b="1" dirty="0">
                <a:latin typeface="Calibri" panose="020F0502020204030204" pitchFamily="34" charset="0"/>
                <a:cs typeface="Calibri" panose="020F0502020204030204" pitchFamily="34" charset="0"/>
              </a:rPr>
              <a:t>Key to success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0012709"/>
              </p:ext>
            </p:extLst>
          </p:nvPr>
        </p:nvGraphicFramePr>
        <p:xfrm>
          <a:off x="457200" y="836712"/>
          <a:ext cx="8435280" cy="49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91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37" y="260648"/>
            <a:ext cx="8229600" cy="1143000"/>
          </a:xfrm>
        </p:spPr>
        <p:txBody>
          <a:bodyPr/>
          <a:lstStyle/>
          <a:p>
            <a:r>
              <a:rPr lang="en-AU" sz="2800" b="1" dirty="0">
                <a:latin typeface="Calibri" panose="020F0502020204030204" pitchFamily="34" charset="0"/>
                <a:cs typeface="Calibri" panose="020F0502020204030204" pitchFamily="34" charset="0"/>
              </a:rPr>
              <a:t>Patient Involvement in Health Technology Assessment</a:t>
            </a:r>
          </a:p>
        </p:txBody>
      </p:sp>
      <p:sp>
        <p:nvSpPr>
          <p:cNvPr id="3" name="Content Placeholder 2"/>
          <p:cNvSpPr>
            <a:spLocks noGrp="1"/>
          </p:cNvSpPr>
          <p:nvPr>
            <p:ph idx="1"/>
          </p:nvPr>
        </p:nvSpPr>
        <p:spPr>
          <a:xfrm>
            <a:off x="438037" y="1628800"/>
            <a:ext cx="8229600" cy="3505200"/>
          </a:xfrm>
        </p:spPr>
        <p:txBody>
          <a:bodyPr/>
          <a:lstStyle/>
          <a:p>
            <a:r>
              <a:rPr lang="en-AU" sz="1800" dirty="0">
                <a:latin typeface="Calibri" panose="020F0502020204030204" pitchFamily="34" charset="0"/>
                <a:cs typeface="Calibri" panose="020F0502020204030204" pitchFamily="34" charset="0"/>
              </a:rPr>
              <a:t>Who we are, why we are here?</a:t>
            </a:r>
          </a:p>
          <a:p>
            <a:r>
              <a:rPr lang="en-AU" sz="1800" dirty="0">
                <a:latin typeface="Calibri" panose="020F0502020204030204" pitchFamily="34" charset="0"/>
                <a:cs typeface="Calibri" panose="020F0502020204030204" pitchFamily="34" charset="0"/>
              </a:rPr>
              <a:t>What is Health Technology Assessment (HTA)?</a:t>
            </a:r>
          </a:p>
          <a:p>
            <a:r>
              <a:rPr lang="en-AU" sz="1800" dirty="0">
                <a:latin typeface="Calibri" panose="020F0502020204030204" pitchFamily="34" charset="0"/>
                <a:cs typeface="Calibri" panose="020F0502020204030204" pitchFamily="34" charset="0"/>
              </a:rPr>
              <a:t>Stakeholders</a:t>
            </a:r>
          </a:p>
          <a:p>
            <a:r>
              <a:rPr lang="en-AU" sz="1800" dirty="0">
                <a:latin typeface="Calibri" panose="020F0502020204030204" pitchFamily="34" charset="0"/>
                <a:cs typeface="Calibri" panose="020F0502020204030204" pitchFamily="34" charset="0"/>
              </a:rPr>
              <a:t>International landscape</a:t>
            </a:r>
          </a:p>
          <a:p>
            <a:r>
              <a:rPr lang="en-AU" sz="1800" dirty="0">
                <a:latin typeface="Calibri" panose="020F0502020204030204" pitchFamily="34" charset="0"/>
                <a:cs typeface="Calibri" panose="020F0502020204030204" pitchFamily="34" charset="0"/>
              </a:rPr>
              <a:t>What is Health Technology Assessment International (</a:t>
            </a:r>
            <a:r>
              <a:rPr lang="en-AU" sz="1800" dirty="0" err="1">
                <a:latin typeface="Calibri" panose="020F0502020204030204" pitchFamily="34" charset="0"/>
                <a:cs typeface="Calibri" panose="020F0502020204030204" pitchFamily="34" charset="0"/>
              </a:rPr>
              <a:t>HTAi</a:t>
            </a:r>
            <a:r>
              <a:rPr lang="en-AU" sz="1800" dirty="0">
                <a:latin typeface="Calibri" panose="020F0502020204030204" pitchFamily="34" charset="0"/>
                <a:cs typeface="Calibri" panose="020F0502020204030204" pitchFamily="34" charset="0"/>
              </a:rPr>
              <a:t>)?</a:t>
            </a:r>
          </a:p>
          <a:p>
            <a:r>
              <a:rPr lang="en-AU" sz="1800" dirty="0">
                <a:latin typeface="Calibri" panose="020F0502020204030204" pitchFamily="34" charset="0"/>
                <a:cs typeface="Calibri" panose="020F0502020204030204" pitchFamily="34" charset="0"/>
              </a:rPr>
              <a:t>Best practice examples</a:t>
            </a:r>
          </a:p>
          <a:p>
            <a:r>
              <a:rPr lang="en-AU" sz="1800" dirty="0">
                <a:latin typeface="Calibri" panose="020F0502020204030204" pitchFamily="34" charset="0"/>
                <a:cs typeface="Calibri" panose="020F0502020204030204" pitchFamily="34" charset="0"/>
              </a:rPr>
              <a:t>How can patient groups influence HTA – Australian experience</a:t>
            </a:r>
          </a:p>
        </p:txBody>
      </p:sp>
    </p:spTree>
    <p:extLst>
      <p:ext uri="{BB962C8B-B14F-4D97-AF65-F5344CB8AC3E}">
        <p14:creationId xmlns:p14="http://schemas.microsoft.com/office/powerpoint/2010/main" val="33611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93" y="188640"/>
            <a:ext cx="8229600" cy="648072"/>
          </a:xfrm>
        </p:spPr>
        <p:txBody>
          <a:bodyPr/>
          <a:lstStyle/>
          <a:p>
            <a:r>
              <a:rPr lang="en-AU" sz="2800" b="1" i="1" dirty="0">
                <a:latin typeface="Calibri" panose="020F0502020204030204" pitchFamily="34" charset="0"/>
                <a:cs typeface="Calibri" panose="020F0502020204030204" pitchFamily="34" charset="0"/>
              </a:rPr>
              <a:t>Who is the Unicorn Foundation?</a:t>
            </a:r>
          </a:p>
        </p:txBody>
      </p:sp>
      <p:sp>
        <p:nvSpPr>
          <p:cNvPr id="3" name="Content Placeholder 2"/>
          <p:cNvSpPr>
            <a:spLocks noGrp="1"/>
          </p:cNvSpPr>
          <p:nvPr>
            <p:ph idx="1"/>
          </p:nvPr>
        </p:nvSpPr>
        <p:spPr>
          <a:xfrm>
            <a:off x="447193" y="980728"/>
            <a:ext cx="8229600" cy="4468418"/>
          </a:xfrm>
        </p:spPr>
        <p:txBody>
          <a:bodyPr/>
          <a:lstStyle/>
          <a:p>
            <a:r>
              <a:rPr lang="en-AU" sz="1600" dirty="0">
                <a:latin typeface="Calibri" panose="020F0502020204030204" pitchFamily="34" charset="0"/>
                <a:cs typeface="Calibri" panose="020F0502020204030204" pitchFamily="34" charset="0"/>
              </a:rPr>
              <a:t>Founded in late 2009 by brother and sister Dr John Leyden and Simone Leyden due to their experience with their sister Kate. The Unicorn Foundation is Australia’s only not for profit medical charity supporting patients suffering from neuroendocrine (NET) cancers.</a:t>
            </a:r>
          </a:p>
          <a:p>
            <a:r>
              <a:rPr lang="en-AU" sz="1600" dirty="0">
                <a:latin typeface="Calibri" panose="020F0502020204030204" pitchFamily="34" charset="0"/>
                <a:cs typeface="Calibri" panose="020F0502020204030204" pitchFamily="34" charset="0"/>
              </a:rPr>
              <a:t>Unicorn Foundation New Zealand started in 2013 – Siobhan Conroy</a:t>
            </a:r>
          </a:p>
          <a:p>
            <a:pPr marL="0" indent="0">
              <a:buNone/>
            </a:pPr>
            <a:endParaRPr lang="en-AU" sz="1600" dirty="0">
              <a:latin typeface="Calibri" panose="020F0502020204030204" pitchFamily="34" charset="0"/>
              <a:cs typeface="Calibri" panose="020F0502020204030204" pitchFamily="34" charset="0"/>
            </a:endParaRPr>
          </a:p>
          <a:p>
            <a:pPr marL="0" indent="0">
              <a:buNone/>
            </a:pPr>
            <a:r>
              <a:rPr lang="en-AU" sz="1600" dirty="0">
                <a:latin typeface="Calibri" panose="020F0502020204030204" pitchFamily="34" charset="0"/>
                <a:cs typeface="Calibri" panose="020F0502020204030204" pitchFamily="34" charset="0"/>
              </a:rPr>
              <a:t>The Mission of the Unicorn Foundation is:</a:t>
            </a:r>
          </a:p>
          <a:p>
            <a:pPr>
              <a:buFontTx/>
              <a:buChar char="-"/>
            </a:pPr>
            <a:r>
              <a:rPr lang="en-AU" sz="1600" dirty="0">
                <a:latin typeface="Calibri" panose="020F0502020204030204" pitchFamily="34" charset="0"/>
                <a:cs typeface="Calibri" panose="020F0502020204030204" pitchFamily="34" charset="0"/>
              </a:rPr>
              <a:t>to assist and support patients and carers, through support groups and access to networks of expertise</a:t>
            </a:r>
          </a:p>
          <a:p>
            <a:pPr>
              <a:buFontTx/>
              <a:buChar char="-"/>
            </a:pPr>
            <a:r>
              <a:rPr lang="en-AU" sz="1600" dirty="0">
                <a:latin typeface="Calibri" panose="020F0502020204030204" pitchFamily="34" charset="0"/>
                <a:cs typeface="Calibri" panose="020F0502020204030204" pitchFamily="34" charset="0"/>
              </a:rPr>
              <a:t>to lobby for access to new and appropriate investigations and treatments</a:t>
            </a:r>
          </a:p>
          <a:p>
            <a:pPr>
              <a:buFontTx/>
              <a:buChar char="-"/>
            </a:pPr>
            <a:r>
              <a:rPr lang="en-AU" sz="1600" dirty="0">
                <a:latin typeface="Calibri" panose="020F0502020204030204" pitchFamily="34" charset="0"/>
                <a:cs typeface="Calibri" panose="020F0502020204030204" pitchFamily="34" charset="0"/>
              </a:rPr>
              <a:t>to raise awareness and knowledge of neuroendocrine cancers within the medical community and general public</a:t>
            </a:r>
          </a:p>
          <a:p>
            <a:pPr>
              <a:buFontTx/>
              <a:buChar char="-"/>
            </a:pPr>
            <a:r>
              <a:rPr lang="en-AU" sz="1600" dirty="0">
                <a:latin typeface="Calibri" panose="020F0502020204030204" pitchFamily="34" charset="0"/>
                <a:cs typeface="Calibri" panose="020F0502020204030204" pitchFamily="34" charset="0"/>
              </a:rPr>
              <a:t>to encourage and support Australian research in the area of neuroendocrine cancers</a:t>
            </a:r>
          </a:p>
          <a:p>
            <a:pPr marL="0" indent="0">
              <a:buNone/>
            </a:pPr>
            <a:endParaRPr lang="en-AU" sz="1600" dirty="0">
              <a:latin typeface="Calibri" panose="020F0502020204030204" pitchFamily="34" charset="0"/>
              <a:cs typeface="Calibri" panose="020F0502020204030204" pitchFamily="34" charset="0"/>
            </a:endParaRPr>
          </a:p>
          <a:p>
            <a:pPr marL="0" indent="0">
              <a:buNone/>
            </a:pPr>
            <a:endParaRPr lang="en-AU" sz="1600" dirty="0">
              <a:latin typeface="Calibri" panose="020F0502020204030204" pitchFamily="34" charset="0"/>
              <a:cs typeface="Calibri" panose="020F0502020204030204" pitchFamily="34" charset="0"/>
            </a:endParaRPr>
          </a:p>
          <a:p>
            <a:pPr>
              <a:buFontTx/>
              <a:buChar char="-"/>
            </a:pPr>
            <a:endParaRPr lang="en-AU" sz="1600" dirty="0">
              <a:latin typeface="Calibri" panose="020F0502020204030204" pitchFamily="34" charset="0"/>
              <a:cs typeface="Calibri" panose="020F0502020204030204" pitchFamily="34" charset="0"/>
            </a:endParaRPr>
          </a:p>
          <a:p>
            <a:pPr>
              <a:buFontTx/>
              <a:buChar char="-"/>
            </a:pPr>
            <a:endParaRPr lang="en-AU" sz="16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437112"/>
            <a:ext cx="2917191" cy="2187893"/>
          </a:xfrm>
          <a:prstGeom prst="rect">
            <a:avLst/>
          </a:prstGeom>
        </p:spPr>
      </p:pic>
    </p:spTree>
    <p:extLst>
      <p:ext uri="{BB962C8B-B14F-4D97-AF65-F5344CB8AC3E}">
        <p14:creationId xmlns:p14="http://schemas.microsoft.com/office/powerpoint/2010/main" val="91998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AU" sz="2800" b="1" dirty="0">
                <a:latin typeface="Calibri" panose="020F0502020204030204" pitchFamily="34" charset="0"/>
                <a:cs typeface="Calibri" panose="020F0502020204030204" pitchFamily="34" charset="0"/>
              </a:rPr>
              <a:t>What is Health Technology Assessment (HTA)?</a:t>
            </a:r>
          </a:p>
        </p:txBody>
      </p:sp>
      <p:sp>
        <p:nvSpPr>
          <p:cNvPr id="3" name="Content Placeholder 2"/>
          <p:cNvSpPr>
            <a:spLocks noGrp="1"/>
          </p:cNvSpPr>
          <p:nvPr>
            <p:ph idx="1"/>
          </p:nvPr>
        </p:nvSpPr>
        <p:spPr>
          <a:xfrm>
            <a:off x="457200" y="1124744"/>
            <a:ext cx="8229600" cy="4742656"/>
          </a:xfrm>
        </p:spPr>
        <p:txBody>
          <a:bodyPr/>
          <a:lstStyle/>
          <a:p>
            <a:r>
              <a:rPr lang="en-AU" sz="1800" dirty="0">
                <a:latin typeface="Calibri" panose="020F0502020204030204" pitchFamily="34" charset="0"/>
                <a:cs typeface="Calibri" panose="020F0502020204030204" pitchFamily="34" charset="0"/>
              </a:rPr>
              <a:t>What is HTA? : </a:t>
            </a:r>
            <a:r>
              <a:rPr lang="en-AU" sz="1800" i="1" dirty="0">
                <a:latin typeface="Calibri" panose="020F0502020204030204" pitchFamily="34" charset="0"/>
                <a:cs typeface="Calibri" panose="020F0502020204030204" pitchFamily="34" charset="0"/>
              </a:rPr>
              <a:t>“systematic evaluation of the properties and effects of a health technology, addressing the direct and intended effects of this technology, as well as its indirect and unintended consequences” </a:t>
            </a:r>
            <a:r>
              <a:rPr lang="en-AU" sz="1000" dirty="0">
                <a:latin typeface="Calibri" panose="020F0502020204030204" pitchFamily="34" charset="0"/>
                <a:cs typeface="Calibri" panose="020F0502020204030204" pitchFamily="34" charset="0"/>
              </a:rPr>
              <a:t>[1]</a:t>
            </a:r>
          </a:p>
          <a:p>
            <a:r>
              <a:rPr lang="en-AU" sz="1800" dirty="0">
                <a:latin typeface="Calibri" panose="020F0502020204030204" pitchFamily="34" charset="0"/>
                <a:cs typeface="Calibri" panose="020F0502020204030204" pitchFamily="34" charset="0"/>
              </a:rPr>
              <a:t>Clinical effectiveness, cost-effectiveness, safety, social and economic characteristics </a:t>
            </a:r>
            <a:r>
              <a:rPr lang="en-AU" sz="1000" dirty="0">
                <a:latin typeface="Calibri" panose="020F0502020204030204" pitchFamily="34" charset="0"/>
                <a:cs typeface="Calibri" panose="020F0502020204030204" pitchFamily="34" charset="0"/>
              </a:rPr>
              <a:t>[2]</a:t>
            </a:r>
          </a:p>
          <a:p>
            <a:r>
              <a:rPr lang="en-AU" sz="1800" dirty="0">
                <a:latin typeface="Calibri" panose="020F0502020204030204" pitchFamily="34" charset="0"/>
                <a:cs typeface="Calibri" panose="020F0502020204030204" pitchFamily="34" charset="0"/>
              </a:rPr>
              <a:t>Aim of HTA is to make evidence-based decisions about public funding of health technologies </a:t>
            </a:r>
            <a:r>
              <a:rPr lang="en-AU" sz="1000" dirty="0">
                <a:latin typeface="Calibri" panose="020F0502020204030204" pitchFamily="34" charset="0"/>
                <a:cs typeface="Calibri" panose="020F0502020204030204" pitchFamily="34" charset="0"/>
              </a:rPr>
              <a:t>[3] </a:t>
            </a:r>
            <a:r>
              <a:rPr lang="en-AU" sz="1800" dirty="0">
                <a:latin typeface="Calibri" panose="020F0502020204030204" pitchFamily="34" charset="0"/>
                <a:cs typeface="Calibri" panose="020F0502020204030204" pitchFamily="34" charset="0"/>
              </a:rPr>
              <a:t>(pharmaceuticals, diagnostics tests, medical devices, and procedures)</a:t>
            </a:r>
          </a:p>
          <a:p>
            <a:r>
              <a:rPr lang="en-AU" sz="1800" dirty="0">
                <a:latin typeface="Calibri" panose="020F0502020204030204" pitchFamily="34" charset="0"/>
                <a:cs typeface="Calibri" panose="020F0502020204030204" pitchFamily="34" charset="0"/>
              </a:rPr>
              <a:t>Recognising the importance of patient involvement – not been extensive but slowly growing internationally</a:t>
            </a:r>
          </a:p>
          <a:p>
            <a:r>
              <a:rPr lang="en-AU" sz="1800" dirty="0">
                <a:latin typeface="Calibri" panose="020F0502020204030204" pitchFamily="34" charset="0"/>
                <a:cs typeface="Calibri" panose="020F0502020204030204" pitchFamily="34" charset="0"/>
              </a:rPr>
              <a:t>Perceptions vs evidence</a:t>
            </a:r>
          </a:p>
          <a:p>
            <a:endParaRPr lang="en-AU" sz="18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0"/>
          </p:nvPr>
        </p:nvSpPr>
        <p:spPr/>
        <p:txBody>
          <a:bodyPr/>
          <a:lstStyle/>
          <a:p>
            <a:pPr marL="228600" indent="-228600">
              <a:buAutoNum type="arabicPeriod"/>
              <a:defRPr/>
            </a:pPr>
            <a:r>
              <a:rPr lang="en-US" sz="1000" dirty="0"/>
              <a:t>HTAGlossary.net</a:t>
            </a:r>
          </a:p>
          <a:p>
            <a:pPr marL="228600" indent="-228600">
              <a:buAutoNum type="arabicPeriod"/>
              <a:defRPr/>
            </a:pPr>
            <a:r>
              <a:rPr lang="en-US" sz="1000" dirty="0"/>
              <a:t>EUR-ASSESS Steering Committee</a:t>
            </a:r>
          </a:p>
          <a:p>
            <a:pPr marL="228600" indent="-228600">
              <a:buAutoNum type="arabicPeriod"/>
              <a:defRPr/>
            </a:pPr>
            <a:r>
              <a:rPr lang="en-US" sz="1000" dirty="0"/>
              <a:t>Patient advocate perspectives on involvement in HTA: an international snapshot</a:t>
            </a:r>
          </a:p>
          <a:p>
            <a:pPr marL="228600" indent="-228600">
              <a:buAutoNum type="arabicPeriod"/>
              <a:defRPr/>
            </a:pPr>
            <a:endParaRPr lang="en-US" sz="1000" dirty="0"/>
          </a:p>
        </p:txBody>
      </p:sp>
    </p:spTree>
    <p:extLst>
      <p:ext uri="{BB962C8B-B14F-4D97-AF65-F5344CB8AC3E}">
        <p14:creationId xmlns:p14="http://schemas.microsoft.com/office/powerpoint/2010/main" val="221167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77" y="332656"/>
            <a:ext cx="8229600" cy="1143000"/>
          </a:xfrm>
        </p:spPr>
        <p:txBody>
          <a:bodyPr/>
          <a:lstStyle/>
          <a:p>
            <a:r>
              <a:rPr lang="en-AU" sz="2800" b="1" dirty="0">
                <a:latin typeface="Calibri" panose="020F0502020204030204" pitchFamily="34" charset="0"/>
                <a:cs typeface="Calibri" panose="020F0502020204030204" pitchFamily="34" charset="0"/>
              </a:rPr>
              <a:t>Key Stakeholders in the HTA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3207243"/>
              </p:ext>
            </p:extLst>
          </p:nvPr>
        </p:nvGraphicFramePr>
        <p:xfrm>
          <a:off x="429486" y="957082"/>
          <a:ext cx="82296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19672" y="5373216"/>
            <a:ext cx="6408712" cy="369332"/>
          </a:xfrm>
          <a:prstGeom prst="rect">
            <a:avLst/>
          </a:prstGeom>
          <a:noFill/>
        </p:spPr>
        <p:txBody>
          <a:bodyPr wrap="square" rtlCol="0">
            <a:spAutoFit/>
          </a:bodyPr>
          <a:lstStyle/>
          <a:p>
            <a:pPr algn="l"/>
            <a:r>
              <a:rPr lang="en-AU" sz="1800" dirty="0">
                <a:latin typeface="Calibri" panose="020F0502020204030204" pitchFamily="34" charset="0"/>
                <a:cs typeface="Calibri" panose="020F0502020204030204" pitchFamily="34" charset="0"/>
              </a:rPr>
              <a:t>Patient Organisations		Research Organisations</a:t>
            </a:r>
          </a:p>
        </p:txBody>
      </p:sp>
      <p:sp>
        <p:nvSpPr>
          <p:cNvPr id="7" name="Up-Down Arrow 6"/>
          <p:cNvSpPr/>
          <p:nvPr/>
        </p:nvSpPr>
        <p:spPr bwMode="auto">
          <a:xfrm>
            <a:off x="4355976" y="2150332"/>
            <a:ext cx="376620" cy="67609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ヒラギノ角ゴ Pro W3" pitchFamily="-32" charset="-128"/>
            </a:endParaRPr>
          </a:p>
        </p:txBody>
      </p:sp>
      <p:sp>
        <p:nvSpPr>
          <p:cNvPr id="9" name="Left-Right Arrow 8"/>
          <p:cNvSpPr/>
          <p:nvPr/>
        </p:nvSpPr>
        <p:spPr bwMode="auto">
          <a:xfrm rot="20243218">
            <a:off x="5122481" y="2724624"/>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ヒラギノ角ゴ Pro W3" pitchFamily="-32" charset="-128"/>
            </a:endParaRPr>
          </a:p>
        </p:txBody>
      </p:sp>
      <p:sp>
        <p:nvSpPr>
          <p:cNvPr id="10" name="Left-Right Arrow 9"/>
          <p:cNvSpPr/>
          <p:nvPr/>
        </p:nvSpPr>
        <p:spPr bwMode="auto">
          <a:xfrm rot="1950588">
            <a:off x="5047819" y="3780132"/>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ヒラギノ角ゴ Pro W3" pitchFamily="-32" charset="-128"/>
            </a:endParaRPr>
          </a:p>
        </p:txBody>
      </p:sp>
      <p:sp>
        <p:nvSpPr>
          <p:cNvPr id="11" name="Left-Right Arrow 10"/>
          <p:cNvSpPr/>
          <p:nvPr/>
        </p:nvSpPr>
        <p:spPr bwMode="auto">
          <a:xfrm rot="1553025">
            <a:off x="2846692" y="2698660"/>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ヒラギノ角ゴ Pro W3" pitchFamily="-32" charset="-128"/>
            </a:endParaRPr>
          </a:p>
        </p:txBody>
      </p:sp>
      <p:sp>
        <p:nvSpPr>
          <p:cNvPr id="12" name="Left-Right Arrow 11"/>
          <p:cNvSpPr/>
          <p:nvPr/>
        </p:nvSpPr>
        <p:spPr bwMode="auto">
          <a:xfrm rot="20031363">
            <a:off x="2960375" y="3819268"/>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ヒラギノ角ゴ Pro W3" pitchFamily="-32" charset="-128"/>
            </a:endParaRPr>
          </a:p>
        </p:txBody>
      </p:sp>
      <p:sp>
        <p:nvSpPr>
          <p:cNvPr id="13" name="TextBox 12"/>
          <p:cNvSpPr txBox="1"/>
          <p:nvPr/>
        </p:nvSpPr>
        <p:spPr>
          <a:xfrm>
            <a:off x="4732597" y="2150332"/>
            <a:ext cx="1207556" cy="338554"/>
          </a:xfrm>
          <a:prstGeom prst="rect">
            <a:avLst/>
          </a:prstGeom>
          <a:noFill/>
        </p:spPr>
        <p:txBody>
          <a:bodyPr wrap="square" rtlCol="0">
            <a:spAutoFit/>
          </a:bodyPr>
          <a:lstStyle/>
          <a:p>
            <a:pPr algn="l"/>
            <a:r>
              <a:rPr lang="en-AU" sz="1600" dirty="0">
                <a:latin typeface="Calibri" panose="020F0502020204030204" pitchFamily="34" charset="0"/>
                <a:cs typeface="Calibri" panose="020F0502020204030204" pitchFamily="34" charset="0"/>
              </a:rPr>
              <a:t>HTA Experts</a:t>
            </a:r>
          </a:p>
        </p:txBody>
      </p:sp>
      <p:sp>
        <p:nvSpPr>
          <p:cNvPr id="14" name="TextBox 13"/>
          <p:cNvSpPr txBox="1"/>
          <p:nvPr/>
        </p:nvSpPr>
        <p:spPr>
          <a:xfrm>
            <a:off x="5940153" y="3284984"/>
            <a:ext cx="1368151" cy="338554"/>
          </a:xfrm>
          <a:prstGeom prst="rect">
            <a:avLst/>
          </a:prstGeom>
          <a:noFill/>
        </p:spPr>
        <p:txBody>
          <a:bodyPr wrap="square" rtlCol="0">
            <a:spAutoFit/>
          </a:bodyPr>
          <a:lstStyle/>
          <a:p>
            <a:pPr algn="l"/>
            <a:r>
              <a:rPr lang="en-AU" sz="1600" dirty="0">
                <a:latin typeface="Calibri" panose="020F0502020204030204" pitchFamily="34" charset="0"/>
                <a:cs typeface="Calibri" panose="020F0502020204030204" pitchFamily="34" charset="0"/>
              </a:rPr>
              <a:t>Hospitals</a:t>
            </a:r>
          </a:p>
        </p:txBody>
      </p:sp>
      <p:sp>
        <p:nvSpPr>
          <p:cNvPr id="15" name="TextBox 14"/>
          <p:cNvSpPr txBox="1"/>
          <p:nvPr/>
        </p:nvSpPr>
        <p:spPr>
          <a:xfrm>
            <a:off x="3109783" y="2133451"/>
            <a:ext cx="1122018" cy="338554"/>
          </a:xfrm>
          <a:prstGeom prst="rect">
            <a:avLst/>
          </a:prstGeom>
          <a:noFill/>
        </p:spPr>
        <p:txBody>
          <a:bodyPr wrap="square" rtlCol="0">
            <a:spAutoFit/>
          </a:bodyPr>
          <a:lstStyle/>
          <a:p>
            <a:pPr algn="l"/>
            <a:r>
              <a:rPr lang="en-AU" sz="1600" dirty="0">
                <a:latin typeface="Calibri" panose="020F0502020204030204" pitchFamily="34" charset="0"/>
                <a:cs typeface="Calibri" panose="020F0502020204030204" pitchFamily="34" charset="0"/>
              </a:rPr>
              <a:t>Media</a:t>
            </a:r>
          </a:p>
        </p:txBody>
      </p:sp>
    </p:spTree>
    <p:extLst>
      <p:ext uri="{BB962C8B-B14F-4D97-AF65-F5344CB8AC3E}">
        <p14:creationId xmlns:p14="http://schemas.microsoft.com/office/powerpoint/2010/main" val="361835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36A7CF"/>
                </a:solidFill>
                <a:effectLst/>
                <a:uLnTx/>
                <a:uFillTx/>
                <a:latin typeface="Calibri"/>
                <a:ea typeface="+mn-ea"/>
                <a:cs typeface="+mn-cs"/>
              </a:rPr>
              <a:t>Summary of Patient involvement Globally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36A7CF"/>
                </a:solidFill>
                <a:effectLst/>
                <a:uLnTx/>
                <a:uFillTx/>
                <a:latin typeface="Calibri"/>
                <a:ea typeface="+mn-ea"/>
                <a:cs typeface="+mn-cs"/>
              </a:rPr>
              <a:t>Different Roles of Patients in HTA</a:t>
            </a:r>
          </a:p>
        </p:txBody>
      </p:sp>
      <p:sp>
        <p:nvSpPr>
          <p:cNvPr id="4" name="Rectangle 3"/>
          <p:cNvSpPr/>
          <p:nvPr/>
        </p:nvSpPr>
        <p:spPr>
          <a:xfrm>
            <a:off x="251520" y="1196752"/>
            <a:ext cx="12961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7092280" y="1196752"/>
            <a:ext cx="12961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a:ea typeface="+mn-ea"/>
                <a:cs typeface="+mn-cs"/>
              </a:rPr>
              <a:t>Systematic process to include patient views</a:t>
            </a:r>
          </a:p>
        </p:txBody>
      </p:sp>
      <p:sp>
        <p:nvSpPr>
          <p:cNvPr id="6" name="Rectangle 5"/>
          <p:cNvSpPr/>
          <p:nvPr/>
        </p:nvSpPr>
        <p:spPr>
          <a:xfrm>
            <a:off x="4716016" y="1196752"/>
            <a:ext cx="12961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a:ea typeface="+mn-ea"/>
                <a:cs typeface="+mn-cs"/>
              </a:rPr>
              <a:t>Patients have a voice in the appraisal committee</a:t>
            </a:r>
          </a:p>
        </p:txBody>
      </p:sp>
      <p:sp>
        <p:nvSpPr>
          <p:cNvPr id="7" name="Rectangle 6"/>
          <p:cNvSpPr/>
          <p:nvPr/>
        </p:nvSpPr>
        <p:spPr>
          <a:xfrm>
            <a:off x="2411760" y="1196752"/>
            <a:ext cx="12961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a:ea typeface="+mn-ea"/>
                <a:cs typeface="+mn-cs"/>
              </a:rPr>
              <a:t>Patients are invited to provide comments</a:t>
            </a:r>
          </a:p>
        </p:txBody>
      </p:sp>
      <p:sp>
        <p:nvSpPr>
          <p:cNvPr id="9" name="TextBox 8"/>
          <p:cNvSpPr txBox="1"/>
          <p:nvPr/>
        </p:nvSpPr>
        <p:spPr>
          <a:xfrm>
            <a:off x="251520" y="1412776"/>
            <a:ext cx="1296144" cy="70525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a:ea typeface="+mn-ea"/>
                <a:cs typeface="+mn-cs"/>
              </a:rPr>
              <a:t>Lack of patient involvement</a:t>
            </a:r>
          </a:p>
        </p:txBody>
      </p:sp>
      <p:sp>
        <p:nvSpPr>
          <p:cNvPr id="11" name="Right Arrow 10"/>
          <p:cNvSpPr/>
          <p:nvPr/>
        </p:nvSpPr>
        <p:spPr>
          <a:xfrm>
            <a:off x="251520" y="2276872"/>
            <a:ext cx="8640960" cy="720080"/>
          </a:xfrm>
          <a:prstGeom prst="right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79512" y="3212976"/>
            <a:ext cx="1584176" cy="3528392"/>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Mexico: </a:t>
            </a:r>
            <a:r>
              <a:rPr kumimoji="0" lang="en-AU" sz="1300" b="0" i="0" u="none" strike="noStrike" kern="1200" cap="none" spc="0" normalizeH="0" baseline="0" noProof="0" dirty="0">
                <a:ln>
                  <a:noFill/>
                </a:ln>
                <a:solidFill>
                  <a:prstClr val="black"/>
                </a:solidFill>
                <a:effectLst/>
                <a:uLnTx/>
                <a:uFillTx/>
                <a:latin typeface="Calibri"/>
                <a:ea typeface="+mn-ea"/>
                <a:cs typeface="+mn-cs"/>
              </a:rPr>
              <a:t>No patient involvement, experts can be requested by the manufacturer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South Africa</a:t>
            </a:r>
            <a:r>
              <a:rPr kumimoji="0" lang="en-AU" sz="13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dirty="0">
                <a:ln>
                  <a:noFill/>
                </a:ln>
                <a:solidFill>
                  <a:prstClr val="black"/>
                </a:solidFill>
                <a:effectLst/>
                <a:uLnTx/>
                <a:uFillTx/>
                <a:latin typeface="Calibri"/>
                <a:ea typeface="+mn-ea"/>
                <a:cs typeface="+mn-cs"/>
              </a:rPr>
              <a:t>No patient involvement, experts can be requested by the manufacturer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Italy and France</a:t>
            </a:r>
            <a:r>
              <a:rPr kumimoji="0" lang="en-AU" sz="1300" b="0" i="0" u="none" strike="noStrike" kern="1200" cap="none" spc="0" normalizeH="0" baseline="0" noProof="0" dirty="0">
                <a:ln>
                  <a:noFill/>
                </a:ln>
                <a:solidFill>
                  <a:prstClr val="black"/>
                </a:solidFill>
                <a:effectLst/>
                <a:uLnTx/>
                <a:uFillTx/>
                <a:latin typeface="Calibri"/>
                <a:ea typeface="+mn-ea"/>
                <a:cs typeface="+mn-cs"/>
              </a:rPr>
              <a:t>: No patient involvement</a:t>
            </a:r>
          </a:p>
        </p:txBody>
      </p:sp>
      <p:sp>
        <p:nvSpPr>
          <p:cNvPr id="13" name="Rectangle 12"/>
          <p:cNvSpPr/>
          <p:nvPr/>
        </p:nvSpPr>
        <p:spPr>
          <a:xfrm>
            <a:off x="1979712" y="3212976"/>
            <a:ext cx="1584176" cy="3528392"/>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Brazil, Poland, Netherlands and South Korea: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dirty="0">
                <a:ln>
                  <a:noFill/>
                </a:ln>
                <a:solidFill>
                  <a:prstClr val="black"/>
                </a:solidFill>
                <a:effectLst/>
                <a:uLnTx/>
                <a:uFillTx/>
                <a:latin typeface="Calibri"/>
                <a:ea typeface="+mn-ea"/>
                <a:cs typeface="+mn-cs"/>
              </a:rPr>
              <a:t>Patients are invited to provide comments on the assessments</a:t>
            </a:r>
          </a:p>
        </p:txBody>
      </p:sp>
      <p:sp>
        <p:nvSpPr>
          <p:cNvPr id="14" name="Rectangle 13"/>
          <p:cNvSpPr/>
          <p:nvPr/>
        </p:nvSpPr>
        <p:spPr>
          <a:xfrm>
            <a:off x="3779912" y="3212976"/>
            <a:ext cx="1584176" cy="3528392"/>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Taiwan</a:t>
            </a:r>
            <a:r>
              <a:rPr kumimoji="0" lang="en-AU" sz="1300" b="0" i="0" u="none" strike="noStrike" kern="1200" cap="none" spc="0" normalizeH="0" baseline="0" noProof="0" dirty="0">
                <a:ln>
                  <a:noFill/>
                </a:ln>
                <a:solidFill>
                  <a:prstClr val="black"/>
                </a:solidFill>
                <a:effectLst/>
                <a:uLnTx/>
                <a:uFillTx/>
                <a:latin typeface="Calibri"/>
                <a:ea typeface="+mn-ea"/>
                <a:cs typeface="+mn-cs"/>
              </a:rPr>
              <a:t>: Patients can be invited to the appraisal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Thailand</a:t>
            </a:r>
            <a:r>
              <a:rPr kumimoji="0" lang="en-AU" sz="1300" b="0" i="0" u="none" strike="noStrike" kern="1200" cap="none" spc="0" normalizeH="0" baseline="0" noProof="0" dirty="0">
                <a:ln>
                  <a:noFill/>
                </a:ln>
                <a:solidFill>
                  <a:prstClr val="black"/>
                </a:solidFill>
                <a:effectLst/>
                <a:uLnTx/>
                <a:uFillTx/>
                <a:latin typeface="Calibri"/>
                <a:ea typeface="+mn-ea"/>
                <a:cs typeface="+mn-cs"/>
              </a:rPr>
              <a:t>: Patients can be included in the committee to select HTAP research topics</a:t>
            </a:r>
          </a:p>
        </p:txBody>
      </p:sp>
      <p:sp>
        <p:nvSpPr>
          <p:cNvPr id="15" name="Rectangle 14"/>
          <p:cNvSpPr/>
          <p:nvPr/>
        </p:nvSpPr>
        <p:spPr>
          <a:xfrm>
            <a:off x="5508104" y="3212976"/>
            <a:ext cx="1584176" cy="3528392"/>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Germany: </a:t>
            </a:r>
            <a:r>
              <a:rPr kumimoji="0" lang="en-AU" sz="1300" b="0" i="0" u="none" strike="noStrike" kern="1200" cap="none" spc="0" normalizeH="0" baseline="0" noProof="0" dirty="0">
                <a:ln>
                  <a:noFill/>
                </a:ln>
                <a:solidFill>
                  <a:prstClr val="black"/>
                </a:solidFill>
                <a:effectLst/>
                <a:uLnTx/>
                <a:uFillTx/>
                <a:latin typeface="Calibri"/>
                <a:ea typeface="+mn-ea"/>
                <a:cs typeface="+mn-cs"/>
              </a:rPr>
              <a:t>Patients participate through the whole process contributing to the methodology of the assessment and sit in the appraisal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Australia and Sweden:</a:t>
            </a:r>
            <a:r>
              <a:rPr kumimoji="0" lang="en-AU" sz="1300" b="0" i="0" u="none" strike="noStrike" kern="1200" cap="none" spc="0" normalizeH="0" baseline="0" noProof="0" dirty="0">
                <a:ln>
                  <a:noFill/>
                </a:ln>
                <a:solidFill>
                  <a:prstClr val="black"/>
                </a:solidFill>
                <a:effectLst/>
                <a:uLnTx/>
                <a:uFillTx/>
                <a:latin typeface="Calibri"/>
                <a:ea typeface="+mn-ea"/>
                <a:cs typeface="+mn-cs"/>
              </a:rPr>
              <a:t> Patients are included in appraisal committee.</a:t>
            </a:r>
          </a:p>
        </p:txBody>
      </p:sp>
      <p:sp>
        <p:nvSpPr>
          <p:cNvPr id="16" name="Rectangle 15"/>
          <p:cNvSpPr/>
          <p:nvPr/>
        </p:nvSpPr>
        <p:spPr>
          <a:xfrm>
            <a:off x="7236296" y="3212976"/>
            <a:ext cx="1584176" cy="3528392"/>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Scotland</a:t>
            </a:r>
            <a:r>
              <a:rPr kumimoji="0" lang="en-AU" sz="1300" b="0" i="0" u="none" strike="noStrike" kern="1200" cap="none" spc="0" normalizeH="0" baseline="0" noProof="0" dirty="0">
                <a:ln>
                  <a:noFill/>
                </a:ln>
                <a:solidFill>
                  <a:prstClr val="black"/>
                </a:solidFill>
                <a:effectLst/>
                <a:uLnTx/>
                <a:uFillTx/>
                <a:latin typeface="Calibri"/>
                <a:ea typeface="+mn-ea"/>
                <a:cs typeface="+mn-cs"/>
              </a:rPr>
              <a:t>: Patients participate through the whole process. SMC collects their views and they have a role in the appraisal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England</a:t>
            </a:r>
            <a:r>
              <a:rPr kumimoji="0" lang="en-AU" sz="1300" b="0" i="0" u="none" strike="noStrike" kern="1200" cap="none" spc="0" normalizeH="0" baseline="0" noProof="0" dirty="0">
                <a:ln>
                  <a:noFill/>
                </a:ln>
                <a:solidFill>
                  <a:prstClr val="black"/>
                </a:solidFill>
                <a:effectLst/>
                <a:uLnTx/>
                <a:uFillTx/>
                <a:latin typeface="Calibri"/>
                <a:ea typeface="+mn-ea"/>
                <a:cs typeface="+mn-cs"/>
              </a:rPr>
              <a:t>: Like SMC without voting rights in the appraisal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Calibri"/>
                <a:ea typeface="+mn-ea"/>
                <a:cs typeface="+mn-cs"/>
              </a:rPr>
              <a:t>Canada</a:t>
            </a:r>
            <a:r>
              <a:rPr kumimoji="0" lang="en-AU" sz="1300" b="0" i="0" u="none" strike="noStrike" kern="1200" cap="none" spc="0" normalizeH="0" baseline="0" noProof="0" dirty="0">
                <a:ln>
                  <a:noFill/>
                </a:ln>
                <a:solidFill>
                  <a:prstClr val="black"/>
                </a:solidFill>
                <a:effectLst/>
                <a:uLnTx/>
                <a:uFillTx/>
                <a:latin typeface="Calibri"/>
                <a:ea typeface="+mn-ea"/>
                <a:cs typeface="+mn-cs"/>
              </a:rPr>
              <a:t>: CADTH systematically collect patient views</a:t>
            </a:r>
          </a:p>
        </p:txBody>
      </p:sp>
      <p:sp>
        <p:nvSpPr>
          <p:cNvPr id="2050" name="Oval 2" descr="mexican-flag-clip-art-mexican-flag-eagle-drawingfree-printable-mexican-flag-w8iwcfzt"/>
          <p:cNvSpPr>
            <a:spLocks noChangeArrowheads="1"/>
          </p:cNvSpPr>
          <p:nvPr/>
        </p:nvSpPr>
        <p:spPr bwMode="auto">
          <a:xfrm>
            <a:off x="251520" y="2420888"/>
            <a:ext cx="288032" cy="504056"/>
          </a:xfrm>
          <a:prstGeom prst="ellipse">
            <a:avLst/>
          </a:prstGeom>
          <a:blipFill dpi="0" rotWithShape="0">
            <a:blip r:embed="rId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1" name="Oval 3" descr="south-african-flag-large"/>
          <p:cNvSpPr>
            <a:spLocks noChangeArrowheads="1"/>
          </p:cNvSpPr>
          <p:nvPr/>
        </p:nvSpPr>
        <p:spPr bwMode="auto">
          <a:xfrm>
            <a:off x="611560" y="2420888"/>
            <a:ext cx="288032" cy="504056"/>
          </a:xfrm>
          <a:prstGeom prst="ellipse">
            <a:avLst/>
          </a:prstGeom>
          <a:blipFill dpi="0" rotWithShape="0">
            <a:blip r:embed="rId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2" name="Oval 4" descr="italian-flag-large"/>
          <p:cNvSpPr>
            <a:spLocks noChangeArrowheads="1"/>
          </p:cNvSpPr>
          <p:nvPr/>
        </p:nvSpPr>
        <p:spPr bwMode="auto">
          <a:xfrm>
            <a:off x="971600" y="2420888"/>
            <a:ext cx="288032" cy="504056"/>
          </a:xfrm>
          <a:prstGeom prst="ellipse">
            <a:avLst/>
          </a:prstGeom>
          <a:blipFill dpi="0" rotWithShape="0">
            <a:blip r:embed="rId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3" name="Oval 5" descr="2000px-Civil_and_Naval_Ensign_of_France"/>
          <p:cNvSpPr>
            <a:spLocks noChangeArrowheads="1"/>
          </p:cNvSpPr>
          <p:nvPr/>
        </p:nvSpPr>
        <p:spPr bwMode="auto">
          <a:xfrm>
            <a:off x="1331640" y="2420888"/>
            <a:ext cx="288032" cy="504056"/>
          </a:xfrm>
          <a:prstGeom prst="ellipse">
            <a:avLst/>
          </a:prstGeom>
          <a:blipFill dpi="0" rotWithShape="0">
            <a:blip r:embed="rId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4" name="Oval 6" descr="Brazil"/>
          <p:cNvSpPr>
            <a:spLocks noChangeArrowheads="1"/>
          </p:cNvSpPr>
          <p:nvPr/>
        </p:nvSpPr>
        <p:spPr bwMode="auto">
          <a:xfrm>
            <a:off x="2339752" y="2420888"/>
            <a:ext cx="288031" cy="504056"/>
          </a:xfrm>
          <a:prstGeom prst="ellipse">
            <a:avLst/>
          </a:prstGeom>
          <a:blipFill dpi="0" rotWithShape="0">
            <a:blip r:embed="rId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5" name="Oval 7" descr="poland"/>
          <p:cNvSpPr>
            <a:spLocks noChangeArrowheads="1"/>
          </p:cNvSpPr>
          <p:nvPr/>
        </p:nvSpPr>
        <p:spPr bwMode="auto">
          <a:xfrm>
            <a:off x="2699792" y="2420888"/>
            <a:ext cx="257175" cy="495300"/>
          </a:xfrm>
          <a:prstGeom prst="ellipse">
            <a:avLst/>
          </a:prstGeom>
          <a:blipFill dpi="0" rotWithShape="0">
            <a:blip r:embed="rId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6" name="Oval 8" descr="netherlands-flag"/>
          <p:cNvSpPr>
            <a:spLocks noChangeArrowheads="1"/>
          </p:cNvSpPr>
          <p:nvPr/>
        </p:nvSpPr>
        <p:spPr bwMode="auto">
          <a:xfrm>
            <a:off x="3059832" y="2420888"/>
            <a:ext cx="257175" cy="495300"/>
          </a:xfrm>
          <a:prstGeom prst="ellipse">
            <a:avLst/>
          </a:prstGeom>
          <a:blipFill dpi="0" rotWithShape="0">
            <a:blip r:embed="rId9"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7" name="Oval 9" descr="south korea"/>
          <p:cNvSpPr>
            <a:spLocks noChangeArrowheads="1"/>
          </p:cNvSpPr>
          <p:nvPr/>
        </p:nvSpPr>
        <p:spPr bwMode="auto">
          <a:xfrm>
            <a:off x="3419872" y="2420888"/>
            <a:ext cx="257175" cy="495300"/>
          </a:xfrm>
          <a:prstGeom prst="ellipse">
            <a:avLst/>
          </a:prstGeom>
          <a:blipFill dpi="0" rotWithShape="0">
            <a:blip r:embed="rId10"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8" name="Oval 10" descr="taiwanflagimage1"/>
          <p:cNvSpPr>
            <a:spLocks noChangeArrowheads="1"/>
          </p:cNvSpPr>
          <p:nvPr/>
        </p:nvSpPr>
        <p:spPr bwMode="auto">
          <a:xfrm>
            <a:off x="3995936" y="2420888"/>
            <a:ext cx="257175" cy="495300"/>
          </a:xfrm>
          <a:prstGeom prst="ellipse">
            <a:avLst/>
          </a:prstGeom>
          <a:blipFill dpi="0" rotWithShape="0">
            <a:blip r:embed="rId11"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59" name="Oval 11" descr="thailand-flag"/>
          <p:cNvSpPr>
            <a:spLocks noChangeArrowheads="1"/>
          </p:cNvSpPr>
          <p:nvPr/>
        </p:nvSpPr>
        <p:spPr bwMode="auto">
          <a:xfrm>
            <a:off x="4355976" y="2420888"/>
            <a:ext cx="257175" cy="495300"/>
          </a:xfrm>
          <a:prstGeom prst="ellipse">
            <a:avLst/>
          </a:prstGeom>
          <a:blipFill dpi="0" rotWithShape="0">
            <a:blip r:embed="rId12"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60" name="Oval 12" descr="1280px-Flag_of_Germany"/>
          <p:cNvSpPr>
            <a:spLocks noChangeArrowheads="1"/>
          </p:cNvSpPr>
          <p:nvPr/>
        </p:nvSpPr>
        <p:spPr bwMode="auto">
          <a:xfrm>
            <a:off x="5148064" y="2420888"/>
            <a:ext cx="257175" cy="495300"/>
          </a:xfrm>
          <a:prstGeom prst="ellipse">
            <a:avLst/>
          </a:prstGeom>
          <a:blipFill dpi="0" rotWithShape="0">
            <a:blip r:embed="rId13"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61" name="Oval 13" descr="aust_flag_1953"/>
          <p:cNvSpPr>
            <a:spLocks noChangeArrowheads="1"/>
          </p:cNvSpPr>
          <p:nvPr/>
        </p:nvSpPr>
        <p:spPr bwMode="auto">
          <a:xfrm>
            <a:off x="5508104" y="2420888"/>
            <a:ext cx="257175" cy="495300"/>
          </a:xfrm>
          <a:prstGeom prst="ellipse">
            <a:avLst/>
          </a:prstGeom>
          <a:blipFill dpi="0" rotWithShape="0">
            <a:blip r:embed="rId14"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62" name="Oval 14" descr="sweden-flag"/>
          <p:cNvSpPr>
            <a:spLocks noChangeArrowheads="1"/>
          </p:cNvSpPr>
          <p:nvPr/>
        </p:nvSpPr>
        <p:spPr bwMode="auto">
          <a:xfrm flipH="1">
            <a:off x="5868144" y="2420888"/>
            <a:ext cx="281211" cy="495300"/>
          </a:xfrm>
          <a:prstGeom prst="ellipse">
            <a:avLst/>
          </a:prstGeom>
          <a:blipFill dpi="0" rotWithShape="0">
            <a:blip r:embed="rId15"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63" name="Oval 15" descr="scotland"/>
          <p:cNvSpPr>
            <a:spLocks noChangeArrowheads="1"/>
          </p:cNvSpPr>
          <p:nvPr/>
        </p:nvSpPr>
        <p:spPr bwMode="auto">
          <a:xfrm>
            <a:off x="7308304" y="2420888"/>
            <a:ext cx="257175" cy="495300"/>
          </a:xfrm>
          <a:prstGeom prst="ellipse">
            <a:avLst/>
          </a:prstGeom>
          <a:blipFill dpi="0" rotWithShape="0">
            <a:blip r:embed="rId16"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64" name="Oval 16" descr="colors_of_england_201015"/>
          <p:cNvSpPr>
            <a:spLocks noChangeArrowheads="1"/>
          </p:cNvSpPr>
          <p:nvPr/>
        </p:nvSpPr>
        <p:spPr bwMode="auto">
          <a:xfrm>
            <a:off x="7740352" y="2420888"/>
            <a:ext cx="257175" cy="495300"/>
          </a:xfrm>
          <a:prstGeom prst="ellipse">
            <a:avLst/>
          </a:prstGeom>
          <a:blipFill dpi="0" rotWithShape="0">
            <a:blip r:embed="rId17"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65" name="Oval 17" descr="canada flag"/>
          <p:cNvSpPr>
            <a:spLocks noChangeArrowheads="1"/>
          </p:cNvSpPr>
          <p:nvPr/>
        </p:nvSpPr>
        <p:spPr bwMode="auto">
          <a:xfrm>
            <a:off x="8100392" y="2420888"/>
            <a:ext cx="257175" cy="495300"/>
          </a:xfrm>
          <a:prstGeom prst="ellipse">
            <a:avLst/>
          </a:prstGeom>
          <a:blipFill dpi="0" rotWithShape="0">
            <a:blip r:embed="rId18" cstate="print"/>
            <a:srcRect/>
            <a:stretch>
              <a:fillRect/>
            </a:stretch>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7" name="Straight Connector 36"/>
          <p:cNvCxnSpPr/>
          <p:nvPr/>
        </p:nvCxnSpPr>
        <p:spPr>
          <a:xfrm>
            <a:off x="395536" y="306896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052" idx="4"/>
          </p:cNvCxnSpPr>
          <p:nvPr/>
        </p:nvCxnSpPr>
        <p:spPr>
          <a:xfrm flipV="1">
            <a:off x="1115616" y="29249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051" idx="4"/>
          </p:cNvCxnSpPr>
          <p:nvPr/>
        </p:nvCxnSpPr>
        <p:spPr>
          <a:xfrm flipV="1">
            <a:off x="755576" y="29249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050" idx="4"/>
          </p:cNvCxnSpPr>
          <p:nvPr/>
        </p:nvCxnSpPr>
        <p:spPr>
          <a:xfrm flipV="1">
            <a:off x="395536" y="29249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2053" idx="4"/>
          </p:cNvCxnSpPr>
          <p:nvPr/>
        </p:nvCxnSpPr>
        <p:spPr>
          <a:xfrm flipV="1">
            <a:off x="1475656" y="29249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2" idx="0"/>
          </p:cNvCxnSpPr>
          <p:nvPr/>
        </p:nvCxnSpPr>
        <p:spPr>
          <a:xfrm>
            <a:off x="971600" y="306896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83768" y="306896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054" idx="4"/>
          </p:cNvCxnSpPr>
          <p:nvPr/>
        </p:nvCxnSpPr>
        <p:spPr>
          <a:xfrm flipV="1">
            <a:off x="2483768" y="292494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2057" idx="4"/>
          </p:cNvCxnSpPr>
          <p:nvPr/>
        </p:nvCxnSpPr>
        <p:spPr>
          <a:xfrm flipH="1" flipV="1">
            <a:off x="3548460"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2055" idx="4"/>
          </p:cNvCxnSpPr>
          <p:nvPr/>
        </p:nvCxnSpPr>
        <p:spPr>
          <a:xfrm flipH="1" flipV="1">
            <a:off x="2828380"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987824" y="306896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39952" y="306896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2059" idx="4"/>
          </p:cNvCxnSpPr>
          <p:nvPr/>
        </p:nvCxnSpPr>
        <p:spPr>
          <a:xfrm flipH="1" flipV="1">
            <a:off x="4484564"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283968" y="306896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292080" y="3068960"/>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2060" idx="4"/>
          </p:cNvCxnSpPr>
          <p:nvPr/>
        </p:nvCxnSpPr>
        <p:spPr>
          <a:xfrm flipH="1" flipV="1">
            <a:off x="5276652"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2061" idx="4"/>
          </p:cNvCxnSpPr>
          <p:nvPr/>
        </p:nvCxnSpPr>
        <p:spPr>
          <a:xfrm flipH="1" flipV="1">
            <a:off x="5636692"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444208" y="306896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2062" idx="4"/>
          </p:cNvCxnSpPr>
          <p:nvPr/>
        </p:nvCxnSpPr>
        <p:spPr>
          <a:xfrm flipH="1" flipV="1">
            <a:off x="6008749" y="2916188"/>
            <a:ext cx="3411"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2056" idx="4"/>
          </p:cNvCxnSpPr>
          <p:nvPr/>
        </p:nvCxnSpPr>
        <p:spPr>
          <a:xfrm flipH="1" flipV="1">
            <a:off x="3188420"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2058" idx="4"/>
          </p:cNvCxnSpPr>
          <p:nvPr/>
        </p:nvCxnSpPr>
        <p:spPr>
          <a:xfrm>
            <a:off x="4124524"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452320" y="3068960"/>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2063" idx="4"/>
          </p:cNvCxnSpPr>
          <p:nvPr/>
        </p:nvCxnSpPr>
        <p:spPr>
          <a:xfrm flipH="1" flipV="1">
            <a:off x="7436892"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2064" idx="4"/>
          </p:cNvCxnSpPr>
          <p:nvPr/>
        </p:nvCxnSpPr>
        <p:spPr>
          <a:xfrm flipH="1" flipV="1">
            <a:off x="7868940"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2065" idx="4"/>
          </p:cNvCxnSpPr>
          <p:nvPr/>
        </p:nvCxnSpPr>
        <p:spPr>
          <a:xfrm flipH="1" flipV="1">
            <a:off x="8228980" y="2916188"/>
            <a:ext cx="15428" cy="152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16" idx="0"/>
          </p:cNvCxnSpPr>
          <p:nvPr/>
        </p:nvCxnSpPr>
        <p:spPr>
          <a:xfrm>
            <a:off x="8028384" y="3068960"/>
            <a:ext cx="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58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AU" sz="2800" b="1" dirty="0">
                <a:latin typeface="Calibri" panose="020F0502020204030204" pitchFamily="34" charset="0"/>
                <a:cs typeface="Calibri" panose="020F0502020204030204" pitchFamily="34" charset="0"/>
              </a:rPr>
              <a:t>International “best practice”- patient involvement in Health Technology Assessment</a:t>
            </a:r>
          </a:p>
        </p:txBody>
      </p:sp>
      <p:pic>
        <p:nvPicPr>
          <p:cNvPr id="5" name="Picture 4"/>
          <p:cNvPicPr>
            <a:picLocks noChangeAspect="1"/>
          </p:cNvPicPr>
          <p:nvPr/>
        </p:nvPicPr>
        <p:blipFill>
          <a:blip r:embed="rId3"/>
          <a:stretch>
            <a:fillRect/>
          </a:stretch>
        </p:blipFill>
        <p:spPr>
          <a:xfrm>
            <a:off x="1331640" y="1835687"/>
            <a:ext cx="2819456" cy="1584176"/>
          </a:xfrm>
          <a:prstGeom prst="rect">
            <a:avLst/>
          </a:prstGeom>
        </p:spPr>
      </p:pic>
      <p:pic>
        <p:nvPicPr>
          <p:cNvPr id="6" name="Picture 5"/>
          <p:cNvPicPr>
            <a:picLocks noChangeAspect="1"/>
          </p:cNvPicPr>
          <p:nvPr/>
        </p:nvPicPr>
        <p:blipFill>
          <a:blip r:embed="rId4"/>
          <a:stretch>
            <a:fillRect/>
          </a:stretch>
        </p:blipFill>
        <p:spPr>
          <a:xfrm>
            <a:off x="4900836" y="1835687"/>
            <a:ext cx="2628900" cy="1743075"/>
          </a:xfrm>
          <a:prstGeom prst="rect">
            <a:avLst/>
          </a:prstGeom>
        </p:spPr>
      </p:pic>
      <p:pic>
        <p:nvPicPr>
          <p:cNvPr id="7" name="Picture 6"/>
          <p:cNvPicPr>
            <a:picLocks noChangeAspect="1"/>
          </p:cNvPicPr>
          <p:nvPr/>
        </p:nvPicPr>
        <p:blipFill>
          <a:blip r:embed="rId5"/>
          <a:stretch>
            <a:fillRect/>
          </a:stretch>
        </p:blipFill>
        <p:spPr>
          <a:xfrm>
            <a:off x="2233836" y="4437112"/>
            <a:ext cx="5334000" cy="857250"/>
          </a:xfrm>
          <a:prstGeom prst="rect">
            <a:avLst/>
          </a:prstGeom>
        </p:spPr>
      </p:pic>
    </p:spTree>
    <p:extLst>
      <p:ext uri="{BB962C8B-B14F-4D97-AF65-F5344CB8AC3E}">
        <p14:creationId xmlns:p14="http://schemas.microsoft.com/office/powerpoint/2010/main" val="394586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8788" y="115888"/>
            <a:ext cx="8229600" cy="1143000"/>
          </a:xfrm>
        </p:spPr>
        <p:txBody>
          <a:bodyPr rtlCol="0">
            <a:normAutofit/>
          </a:bodyPr>
          <a:lstStyle/>
          <a:p>
            <a:pPr fontAlgn="auto">
              <a:spcAft>
                <a:spcPts val="0"/>
              </a:spcAft>
              <a:defRPr/>
            </a:pPr>
            <a:r>
              <a:rPr lang="en-GB" altLang="en-US" sz="3600" b="1" dirty="0">
                <a:solidFill>
                  <a:schemeClr val="accent1">
                    <a:lumMod val="75000"/>
                  </a:schemeClr>
                </a:solidFill>
                <a:latin typeface="Arial" charset="0"/>
                <a:cs typeface="Arial" charset="0"/>
              </a:rPr>
              <a:t>Public Involvement Programme (PIP)</a:t>
            </a:r>
            <a:r>
              <a:rPr lang="en-GB" altLang="en-US" sz="3600" dirty="0">
                <a:solidFill>
                  <a:schemeClr val="accent1">
                    <a:lumMod val="75000"/>
                  </a:schemeClr>
                </a:solidFill>
                <a:latin typeface="Arial" charset="0"/>
                <a:cs typeface="Arial" charset="0"/>
              </a:rPr>
              <a:t> </a:t>
            </a:r>
          </a:p>
        </p:txBody>
      </p:sp>
      <p:grpSp>
        <p:nvGrpSpPr>
          <p:cNvPr id="17411" name="Group 11"/>
          <p:cNvGrpSpPr>
            <a:grpSpLocks/>
          </p:cNvGrpSpPr>
          <p:nvPr/>
        </p:nvGrpSpPr>
        <p:grpSpPr bwMode="auto">
          <a:xfrm>
            <a:off x="168275" y="1125538"/>
            <a:ext cx="8640763" cy="4492625"/>
            <a:chOff x="168350" y="1124744"/>
            <a:chExt cx="8640762" cy="4492898"/>
          </a:xfrm>
        </p:grpSpPr>
        <p:sp>
          <p:nvSpPr>
            <p:cNvPr id="13" name="AutoShape 3"/>
            <p:cNvSpPr>
              <a:spLocks noChangeArrowheads="1"/>
            </p:cNvSpPr>
            <p:nvPr/>
          </p:nvSpPr>
          <p:spPr bwMode="auto">
            <a:xfrm>
              <a:off x="168350" y="1124744"/>
              <a:ext cx="8640762" cy="2382982"/>
            </a:xfrm>
            <a:prstGeom prst="leftRightArrow">
              <a:avLst>
                <a:gd name="adj1" fmla="val 50000"/>
                <a:gd name="adj2" fmla="val 75024"/>
              </a:avLst>
            </a:prstGeom>
            <a:solidFill>
              <a:schemeClr val="accent6">
                <a:lumMod val="75000"/>
              </a:schemeClr>
            </a:solidFill>
            <a:ln>
              <a:solidFill>
                <a:schemeClr val="accent6">
                  <a:lumMod val="75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spcBef>
                  <a:spcPct val="20000"/>
                </a:spcBef>
                <a:defRPr/>
              </a:pPr>
              <a:endParaRPr lang="en-GB" sz="1400" dirty="0">
                <a:solidFill>
                  <a:prstClr val="black"/>
                </a:solidFill>
              </a:endParaRPr>
            </a:p>
            <a:p>
              <a:pPr algn="ctr">
                <a:spcBef>
                  <a:spcPct val="20000"/>
                </a:spcBef>
                <a:defRPr/>
              </a:pPr>
              <a:endParaRPr lang="en-GB" dirty="0">
                <a:solidFill>
                  <a:prstClr val="black"/>
                </a:solidFill>
              </a:endParaRPr>
            </a:p>
            <a:p>
              <a:pPr algn="ctr">
                <a:spcBef>
                  <a:spcPct val="20000"/>
                </a:spcBef>
                <a:defRPr/>
              </a:pPr>
              <a:r>
                <a:rPr lang="en-GB" dirty="0">
                  <a:solidFill>
                    <a:prstClr val="white"/>
                  </a:solidFill>
                </a:rPr>
                <a:t>Supports the involvement of patients, service users, carers </a:t>
              </a:r>
              <a:br>
                <a:rPr lang="en-GB" dirty="0">
                  <a:solidFill>
                    <a:prstClr val="white"/>
                  </a:solidFill>
                </a:rPr>
              </a:br>
              <a:r>
                <a:rPr lang="en-GB" dirty="0">
                  <a:solidFill>
                    <a:prstClr val="white"/>
                  </a:solidFill>
                </a:rPr>
                <a:t>and the public across NICE work programmes</a:t>
              </a:r>
            </a:p>
            <a:p>
              <a:pPr algn="ctr">
                <a:spcBef>
                  <a:spcPct val="20000"/>
                </a:spcBef>
                <a:defRPr/>
              </a:pPr>
              <a:endParaRPr lang="en-GB" sz="1600" dirty="0">
                <a:solidFill>
                  <a:prstClr val="black"/>
                </a:solidFill>
              </a:endParaRPr>
            </a:p>
            <a:p>
              <a:pPr algn="ctr">
                <a:spcBef>
                  <a:spcPct val="20000"/>
                </a:spcBef>
                <a:defRPr/>
              </a:pPr>
              <a:endParaRPr lang="en-GB" sz="1600" dirty="0">
                <a:solidFill>
                  <a:prstClr val="black"/>
                </a:solidFill>
              </a:endParaRPr>
            </a:p>
          </p:txBody>
        </p:sp>
        <p:grpSp>
          <p:nvGrpSpPr>
            <p:cNvPr id="17415" name="Group 13"/>
            <p:cNvGrpSpPr>
              <a:grpSpLocks/>
            </p:cNvGrpSpPr>
            <p:nvPr/>
          </p:nvGrpSpPr>
          <p:grpSpPr bwMode="auto">
            <a:xfrm>
              <a:off x="507653" y="2911872"/>
              <a:ext cx="8009285" cy="2705770"/>
              <a:chOff x="507653" y="2911872"/>
              <a:chExt cx="8009285" cy="2705770"/>
            </a:xfrm>
          </p:grpSpPr>
          <p:sp>
            <p:nvSpPr>
              <p:cNvPr id="17416" name="Rounded Rectangle 14"/>
              <p:cNvSpPr>
                <a:spLocks noChangeArrowheads="1"/>
              </p:cNvSpPr>
              <p:nvPr/>
            </p:nvSpPr>
            <p:spPr bwMode="auto">
              <a:xfrm>
                <a:off x="508075" y="3645847"/>
                <a:ext cx="2420938" cy="1954330"/>
              </a:xfrm>
              <a:prstGeom prst="roundRect">
                <a:avLst>
                  <a:gd name="adj" fmla="val 16667"/>
                </a:avLst>
              </a:prstGeom>
              <a:solidFill>
                <a:srgbClr val="B107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GB" altLang="en-US" sz="1600">
                    <a:solidFill>
                      <a:srgbClr val="FFFFFF"/>
                    </a:solidFill>
                    <a:ea typeface="Microsoft YaHei" charset="-122"/>
                    <a:cs typeface="Arial" charset="0"/>
                  </a:rPr>
                  <a:t>Advises NICE &amp; its collaborating centres on methods of involvement</a:t>
                </a:r>
              </a:p>
            </p:txBody>
          </p:sp>
          <p:sp>
            <p:nvSpPr>
              <p:cNvPr id="17417" name="Rounded Rectangle 15"/>
              <p:cNvSpPr>
                <a:spLocks noChangeArrowheads="1"/>
              </p:cNvSpPr>
              <p:nvPr/>
            </p:nvSpPr>
            <p:spPr bwMode="auto">
              <a:xfrm>
                <a:off x="3286200" y="3653785"/>
                <a:ext cx="2420938" cy="1954331"/>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GB" altLang="en-US" sz="1600">
                    <a:solidFill>
                      <a:srgbClr val="FFFFFF"/>
                    </a:solidFill>
                    <a:ea typeface="Microsoft YaHei" charset="-122"/>
                    <a:cs typeface="Arial" charset="0"/>
                  </a:rPr>
                  <a:t>Identifies </a:t>
                </a:r>
              </a:p>
              <a:p>
                <a:pPr algn="ctr">
                  <a:spcBef>
                    <a:spcPct val="0"/>
                  </a:spcBef>
                  <a:buFontTx/>
                  <a:buNone/>
                </a:pPr>
                <a:r>
                  <a:rPr lang="en-GB" altLang="en-US" sz="1600">
                    <a:solidFill>
                      <a:srgbClr val="FFFFFF"/>
                    </a:solidFill>
                    <a:ea typeface="Microsoft YaHei" charset="-122"/>
                    <a:cs typeface="Arial" charset="0"/>
                  </a:rPr>
                  <a:t>participants </a:t>
                </a:r>
              </a:p>
              <a:p>
                <a:pPr algn="ctr">
                  <a:spcBef>
                    <a:spcPct val="0"/>
                  </a:spcBef>
                  <a:buFontTx/>
                  <a:buNone/>
                </a:pPr>
                <a:r>
                  <a:rPr lang="en-GB" altLang="en-US" sz="1600">
                    <a:solidFill>
                      <a:srgbClr val="FFFFFF"/>
                    </a:solidFill>
                    <a:ea typeface="Microsoft YaHei" charset="-122"/>
                    <a:cs typeface="Arial" charset="0"/>
                  </a:rPr>
                  <a:t>(organisations and </a:t>
                </a:r>
              </a:p>
              <a:p>
                <a:pPr algn="ctr">
                  <a:spcBef>
                    <a:spcPct val="0"/>
                  </a:spcBef>
                  <a:buFontTx/>
                  <a:buNone/>
                </a:pPr>
                <a:r>
                  <a:rPr lang="en-GB" altLang="en-US" sz="1600">
                    <a:solidFill>
                      <a:srgbClr val="FFFFFF"/>
                    </a:solidFill>
                    <a:ea typeface="Microsoft YaHei" charset="-122"/>
                    <a:cs typeface="Arial" charset="0"/>
                  </a:rPr>
                  <a:t>individuals) </a:t>
                </a:r>
              </a:p>
              <a:p>
                <a:pPr algn="ctr">
                  <a:spcBef>
                    <a:spcPct val="0"/>
                  </a:spcBef>
                  <a:buFontTx/>
                  <a:buNone/>
                </a:pPr>
                <a:endParaRPr lang="en-GB" altLang="en-US" sz="1600">
                  <a:solidFill>
                    <a:srgbClr val="FFFFFF"/>
                  </a:solidFill>
                  <a:ea typeface="Microsoft YaHei" charset="-122"/>
                  <a:cs typeface="Arial" charset="0"/>
                </a:endParaRPr>
              </a:p>
            </p:txBody>
          </p:sp>
          <p:sp>
            <p:nvSpPr>
              <p:cNvPr id="17418" name="Rounded Rectangle 16"/>
              <p:cNvSpPr>
                <a:spLocks noChangeArrowheads="1"/>
              </p:cNvSpPr>
              <p:nvPr/>
            </p:nvSpPr>
            <p:spPr bwMode="auto">
              <a:xfrm>
                <a:off x="6096074" y="3661723"/>
                <a:ext cx="2420938" cy="1955919"/>
              </a:xfrm>
              <a:prstGeom prst="roundRect">
                <a:avLst>
                  <a:gd name="adj" fmla="val 16667"/>
                </a:avLst>
              </a:prstGeom>
              <a:solidFill>
                <a:srgbClr val="099F0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GB" altLang="en-US" sz="1600">
                    <a:solidFill>
                      <a:srgbClr val="FFFFFF"/>
                    </a:solidFill>
                    <a:ea typeface="Microsoft YaHei" charset="-122"/>
                    <a:cs typeface="Arial" charset="0"/>
                  </a:rPr>
                  <a:t>Provides information, </a:t>
                </a:r>
              </a:p>
              <a:p>
                <a:pPr algn="ctr">
                  <a:spcBef>
                    <a:spcPct val="0"/>
                  </a:spcBef>
                  <a:buFontTx/>
                  <a:buNone/>
                </a:pPr>
                <a:r>
                  <a:rPr lang="en-GB" altLang="en-US" sz="1600">
                    <a:solidFill>
                      <a:srgbClr val="FFFFFF"/>
                    </a:solidFill>
                    <a:ea typeface="Microsoft YaHei" charset="-122"/>
                    <a:cs typeface="Arial" charset="0"/>
                  </a:rPr>
                  <a:t>training and support to lay people who </a:t>
                </a:r>
              </a:p>
              <a:p>
                <a:pPr algn="ctr">
                  <a:spcBef>
                    <a:spcPct val="0"/>
                  </a:spcBef>
                  <a:buFontTx/>
                  <a:buNone/>
                </a:pPr>
                <a:r>
                  <a:rPr lang="en-GB" altLang="en-US" sz="1600">
                    <a:solidFill>
                      <a:srgbClr val="FFFFFF"/>
                    </a:solidFill>
                    <a:ea typeface="Microsoft YaHei" charset="-122"/>
                    <a:cs typeface="Arial" charset="0"/>
                  </a:rPr>
                  <a:t>engage with NICE (as individuals </a:t>
                </a:r>
              </a:p>
              <a:p>
                <a:pPr algn="ctr">
                  <a:spcBef>
                    <a:spcPct val="0"/>
                  </a:spcBef>
                  <a:buFontTx/>
                  <a:buNone/>
                </a:pPr>
                <a:r>
                  <a:rPr lang="en-GB" altLang="en-US" sz="1600">
                    <a:solidFill>
                      <a:srgbClr val="FFFFFF"/>
                    </a:solidFill>
                    <a:ea typeface="Microsoft YaHei" charset="-122"/>
                    <a:cs typeface="Arial" charset="0"/>
                  </a:rPr>
                  <a:t>or organisations)</a:t>
                </a:r>
              </a:p>
            </p:txBody>
          </p:sp>
          <p:cxnSp>
            <p:nvCxnSpPr>
              <p:cNvPr id="17419" name="Straight Arrow Connector 38"/>
              <p:cNvCxnSpPr>
                <a:cxnSpLocks noChangeShapeType="1"/>
                <a:stCxn id="13" idx="5"/>
                <a:endCxn id="17418" idx="0"/>
              </p:cNvCxnSpPr>
              <p:nvPr/>
            </p:nvCxnSpPr>
            <p:spPr bwMode="auto">
              <a:xfrm>
                <a:off x="4488731" y="2911872"/>
                <a:ext cx="2817738" cy="74997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0" name="Straight Arrow Connector 39"/>
              <p:cNvCxnSpPr>
                <a:cxnSpLocks noChangeShapeType="1"/>
                <a:stCxn id="13" idx="5"/>
                <a:endCxn id="17416" idx="0"/>
              </p:cNvCxnSpPr>
              <p:nvPr/>
            </p:nvCxnSpPr>
            <p:spPr bwMode="auto">
              <a:xfrm flipH="1">
                <a:off x="1718122" y="2911872"/>
                <a:ext cx="2770609" cy="73315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grpSp>
      </p:grpSp>
      <p:cxnSp>
        <p:nvCxnSpPr>
          <p:cNvPr id="3" name="Straight Arrow Connector 2"/>
          <p:cNvCxnSpPr>
            <a:stCxn id="13" idx="5"/>
            <a:endCxn id="17417" idx="0"/>
          </p:cNvCxnSpPr>
          <p:nvPr/>
        </p:nvCxnSpPr>
        <p:spPr>
          <a:xfrm>
            <a:off x="4489450" y="2911475"/>
            <a:ext cx="6350" cy="741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3" name="TextBox 13"/>
          <p:cNvSpPr txBox="1">
            <a:spLocks noChangeArrowheads="1"/>
          </p:cNvSpPr>
          <p:nvPr/>
        </p:nvSpPr>
        <p:spPr bwMode="auto">
          <a:xfrm>
            <a:off x="323850" y="5614988"/>
            <a:ext cx="864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defRPr>
            </a:lvl1pPr>
            <a:lvl2pPr>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fontAlgn="base">
              <a:spcBef>
                <a:spcPct val="20000"/>
              </a:spcBef>
              <a:spcAft>
                <a:spcPct val="0"/>
              </a:spcAft>
              <a:buFont typeface="Arial" charset="0"/>
              <a:buChar char="»"/>
              <a:defRPr sz="2000">
                <a:solidFill>
                  <a:schemeClr val="tx1"/>
                </a:solidFill>
                <a:latin typeface="Calibri" charset="0"/>
              </a:defRPr>
            </a:lvl6pPr>
            <a:lvl7pPr marL="2971800" indent="-228600" fontAlgn="base">
              <a:spcBef>
                <a:spcPct val="20000"/>
              </a:spcBef>
              <a:spcAft>
                <a:spcPct val="0"/>
              </a:spcAft>
              <a:buFont typeface="Arial" charset="0"/>
              <a:buChar char="»"/>
              <a:defRPr sz="2000">
                <a:solidFill>
                  <a:schemeClr val="tx1"/>
                </a:solidFill>
                <a:latin typeface="Calibri" charset="0"/>
              </a:defRPr>
            </a:lvl7pPr>
            <a:lvl8pPr marL="3429000" indent="-228600" fontAlgn="base">
              <a:spcBef>
                <a:spcPct val="20000"/>
              </a:spcBef>
              <a:spcAft>
                <a:spcPct val="0"/>
              </a:spcAft>
              <a:buFont typeface="Arial" charset="0"/>
              <a:buChar char="»"/>
              <a:defRPr sz="2000">
                <a:solidFill>
                  <a:schemeClr val="tx1"/>
                </a:solidFill>
                <a:latin typeface="Calibri" charset="0"/>
              </a:defRPr>
            </a:lvl8pPr>
            <a:lvl9pPr marL="3886200" indent="-228600" fontAlgn="base">
              <a:spcBef>
                <a:spcPct val="20000"/>
              </a:spcBef>
              <a:spcAft>
                <a:spcPct val="0"/>
              </a:spcAft>
              <a:buFont typeface="Arial" charset="0"/>
              <a:buChar char="»"/>
              <a:defRPr sz="2000">
                <a:solidFill>
                  <a:schemeClr val="tx1"/>
                </a:solidFill>
                <a:latin typeface="Calibri" charset="0"/>
              </a:defRPr>
            </a:lvl9pPr>
          </a:lstStyle>
          <a:p>
            <a:pPr marL="0" lvl="1" algn="l" eaLnBrk="1" hangingPunct="1">
              <a:spcBef>
                <a:spcPct val="0"/>
              </a:spcBef>
              <a:buFontTx/>
              <a:buNone/>
            </a:pPr>
            <a:r>
              <a:rPr lang="en-GB" altLang="en-US" sz="1800" dirty="0">
                <a:solidFill>
                  <a:srgbClr val="000000"/>
                </a:solidFill>
                <a:latin typeface="Arial" charset="0"/>
                <a:ea typeface="Microsoft YaHei" charset="-122"/>
                <a:cs typeface="Arial" charset="0"/>
                <a:hlinkClick r:id="rId3"/>
              </a:rPr>
              <a:t>http://www.nice.org.uk/about/nice-communities/public-involvement/patient-and-public-involvement-policy</a:t>
            </a:r>
            <a:endParaRPr lang="en-GB" altLang="en-US" sz="1800" dirty="0">
              <a:solidFill>
                <a:srgbClr val="000000"/>
              </a:solidFill>
              <a:latin typeface="Arial" charset="0"/>
              <a:ea typeface="Microsoft YaHei" charset="-122"/>
              <a:cs typeface="Arial" charset="0"/>
            </a:endParaRPr>
          </a:p>
        </p:txBody>
      </p:sp>
      <p:sp>
        <p:nvSpPr>
          <p:cNvPr id="14" name="TextBox 13"/>
          <p:cNvSpPr txBox="1"/>
          <p:nvPr/>
        </p:nvSpPr>
        <p:spPr>
          <a:xfrm>
            <a:off x="755576" y="6309320"/>
            <a:ext cx="6768752" cy="338554"/>
          </a:xfrm>
          <a:prstGeom prst="rect">
            <a:avLst/>
          </a:prstGeom>
          <a:noFill/>
        </p:spPr>
        <p:txBody>
          <a:bodyPr wrap="square" rtlCol="0">
            <a:spAutoFit/>
          </a:bodyPr>
          <a:lstStyle/>
          <a:p>
            <a:pPr algn="ctr"/>
            <a:r>
              <a:rPr lang="en-AU" sz="1600" dirty="0">
                <a:latin typeface="Calibri" panose="020F0502020204030204" pitchFamily="34" charset="0"/>
                <a:cs typeface="Calibri" panose="020F0502020204030204" pitchFamily="34" charset="0"/>
              </a:rPr>
              <a:t>NICE Presentation – Laura Norburn </a:t>
            </a:r>
            <a:r>
              <a:rPr lang="en-AU" sz="1600" dirty="0" err="1">
                <a:latin typeface="Calibri" panose="020F0502020204030204" pitchFamily="34" charset="0"/>
                <a:cs typeface="Calibri" panose="020F0502020204030204" pitchFamily="34" charset="0"/>
              </a:rPr>
              <a:t>HTAi</a:t>
            </a:r>
            <a:r>
              <a:rPr lang="en-AU" sz="1600" dirty="0">
                <a:latin typeface="Calibri" panose="020F0502020204030204" pitchFamily="34" charset="0"/>
                <a:cs typeface="Calibri" panose="020F0502020204030204" pitchFamily="34" charset="0"/>
              </a:rPr>
              <a:t> Tokyo 2016</a:t>
            </a:r>
          </a:p>
        </p:txBody>
      </p:sp>
    </p:spTree>
    <p:extLst>
      <p:ext uri="{BB962C8B-B14F-4D97-AF65-F5344CB8AC3E}">
        <p14:creationId xmlns:p14="http://schemas.microsoft.com/office/powerpoint/2010/main" val="416057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rtlCol="0">
            <a:normAutofit/>
          </a:bodyPr>
          <a:lstStyle/>
          <a:p>
            <a:pPr fontAlgn="auto">
              <a:spcAft>
                <a:spcPts val="0"/>
              </a:spcAft>
              <a:defRPr/>
            </a:pPr>
            <a:r>
              <a:rPr lang="en-GB" altLang="en-US" b="1" dirty="0">
                <a:solidFill>
                  <a:schemeClr val="accent1">
                    <a:lumMod val="75000"/>
                  </a:schemeClr>
                </a:solidFill>
                <a:latin typeface="Arial" panose="020B0604020202020204" pitchFamily="34" charset="0"/>
                <a:ea typeface="Arial Unicode MS" pitchFamily="34" charset="-128"/>
                <a:cs typeface="Arial" panose="020B0604020202020204" pitchFamily="34" charset="0"/>
              </a:rPr>
              <a:t>The nature of evidence </a:t>
            </a:r>
          </a:p>
        </p:txBody>
      </p:sp>
      <p:graphicFrame>
        <p:nvGraphicFramePr>
          <p:cNvPr id="6" name="Content Placeholder 5"/>
          <p:cNvGraphicFramePr>
            <a:graphicFrameLocks noGrp="1"/>
          </p:cNvGraphicFramePr>
          <p:nvPr>
            <p:ph idx="1"/>
          </p:nvPr>
        </p:nvGraphicFramePr>
        <p:xfrm>
          <a:off x="395536" y="1268760"/>
          <a:ext cx="8229600" cy="450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TextBox 2"/>
          <p:cNvSpPr txBox="1">
            <a:spLocks noChangeArrowheads="1"/>
          </p:cNvSpPr>
          <p:nvPr/>
        </p:nvSpPr>
        <p:spPr bwMode="auto">
          <a:xfrm>
            <a:off x="395288" y="5949950"/>
            <a:ext cx="7993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spcBef>
                <a:spcPct val="20000"/>
              </a:spcBef>
              <a:buFont typeface="Arial" charset="0"/>
              <a:buChar char="•"/>
              <a:defRPr sz="3200">
                <a:solidFill>
                  <a:schemeClr val="tx1"/>
                </a:solidFill>
                <a:latin typeface="Calibri" charset="0"/>
              </a:defRPr>
            </a:lvl1pPr>
            <a:lvl2pPr marL="742950" indent="-285750" defTabSz="449263">
              <a:spcBef>
                <a:spcPct val="20000"/>
              </a:spcBef>
              <a:buFont typeface="Arial" charset="0"/>
              <a:buChar char="–"/>
              <a:defRPr sz="2800">
                <a:solidFill>
                  <a:schemeClr val="tx1"/>
                </a:solidFill>
                <a:latin typeface="Calibri" charset="0"/>
              </a:defRPr>
            </a:lvl2pPr>
            <a:lvl3pPr marL="1143000" indent="-228600" defTabSz="449263">
              <a:spcBef>
                <a:spcPct val="20000"/>
              </a:spcBef>
              <a:buFont typeface="Arial" charset="0"/>
              <a:buChar char="•"/>
              <a:defRPr sz="2400">
                <a:solidFill>
                  <a:schemeClr val="tx1"/>
                </a:solidFill>
                <a:latin typeface="Calibri" charset="0"/>
              </a:defRPr>
            </a:lvl3pPr>
            <a:lvl4pPr marL="1600200" indent="-228600" defTabSz="449263">
              <a:spcBef>
                <a:spcPct val="20000"/>
              </a:spcBef>
              <a:buFont typeface="Arial" charset="0"/>
              <a:buChar char="–"/>
              <a:defRPr sz="2000">
                <a:solidFill>
                  <a:schemeClr val="tx1"/>
                </a:solidFill>
                <a:latin typeface="Calibri" charset="0"/>
              </a:defRPr>
            </a:lvl4pPr>
            <a:lvl5pPr marL="2057400" indent="-228600" defTabSz="449263">
              <a:spcBef>
                <a:spcPct val="20000"/>
              </a:spcBef>
              <a:buFont typeface="Arial" charset="0"/>
              <a:buChar char="»"/>
              <a:defRPr sz="2000">
                <a:solidFill>
                  <a:schemeClr val="tx1"/>
                </a:solidFill>
                <a:latin typeface="Calibri" charset="0"/>
              </a:defRPr>
            </a:lvl5pPr>
            <a:lvl6pPr marL="2514600" indent="-228600" defTabSz="449263" fontAlgn="base">
              <a:spcBef>
                <a:spcPct val="20000"/>
              </a:spcBef>
              <a:spcAft>
                <a:spcPct val="0"/>
              </a:spcAft>
              <a:buFont typeface="Arial" charset="0"/>
              <a:buChar char="»"/>
              <a:defRPr sz="2000">
                <a:solidFill>
                  <a:schemeClr val="tx1"/>
                </a:solidFill>
                <a:latin typeface="Calibri" charset="0"/>
              </a:defRPr>
            </a:lvl6pPr>
            <a:lvl7pPr marL="2971800" indent="-228600" defTabSz="449263" fontAlgn="base">
              <a:spcBef>
                <a:spcPct val="20000"/>
              </a:spcBef>
              <a:spcAft>
                <a:spcPct val="0"/>
              </a:spcAft>
              <a:buFont typeface="Arial" charset="0"/>
              <a:buChar char="»"/>
              <a:defRPr sz="2000">
                <a:solidFill>
                  <a:schemeClr val="tx1"/>
                </a:solidFill>
                <a:latin typeface="Calibri" charset="0"/>
              </a:defRPr>
            </a:lvl7pPr>
            <a:lvl8pPr marL="3429000" indent="-228600" defTabSz="449263" fontAlgn="base">
              <a:spcBef>
                <a:spcPct val="20000"/>
              </a:spcBef>
              <a:spcAft>
                <a:spcPct val="0"/>
              </a:spcAft>
              <a:buFont typeface="Arial" charset="0"/>
              <a:buChar char="»"/>
              <a:defRPr sz="2000">
                <a:solidFill>
                  <a:schemeClr val="tx1"/>
                </a:solidFill>
                <a:latin typeface="Calibri" charset="0"/>
              </a:defRPr>
            </a:lvl8pPr>
            <a:lvl9pPr marL="3886200" indent="-228600" defTabSz="449263" fontAlgn="base">
              <a:spcBef>
                <a:spcPct val="20000"/>
              </a:spcBef>
              <a:spcAft>
                <a:spcPct val="0"/>
              </a:spcAft>
              <a:buFont typeface="Arial" charset="0"/>
              <a:buChar char="»"/>
              <a:defRPr sz="2000">
                <a:solidFill>
                  <a:schemeClr val="tx1"/>
                </a:solidFill>
                <a:latin typeface="Calibri" charset="0"/>
              </a:defRPr>
            </a:lvl9pPr>
          </a:lstStyle>
          <a:p>
            <a:pPr algn="l" eaLnBrk="1" hangingPunct="1">
              <a:spcBef>
                <a:spcPct val="0"/>
              </a:spcBef>
              <a:buClr>
                <a:srgbClr val="000000"/>
              </a:buClr>
              <a:buFontTx/>
              <a:buNone/>
            </a:pPr>
            <a:r>
              <a:rPr lang="en-GB" altLang="en-US" sz="1400">
                <a:solidFill>
                  <a:srgbClr val="000000"/>
                </a:solidFill>
                <a:latin typeface="Arial" charset="0"/>
                <a:ea typeface="Microsoft YaHei" charset="-122"/>
                <a:cs typeface="Arial" charset="0"/>
              </a:rPr>
              <a:t>Acknowledgement: Dr Sophie Staniszewska, RCN Research Institute, University of Warwick</a:t>
            </a:r>
          </a:p>
        </p:txBody>
      </p:sp>
    </p:spTree>
    <p:extLst>
      <p:ext uri="{BB962C8B-B14F-4D97-AF65-F5344CB8AC3E}">
        <p14:creationId xmlns:p14="http://schemas.microsoft.com/office/powerpoint/2010/main" val="2513309587"/>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6717</TotalTime>
  <Words>2263</Words>
  <Application>Microsoft Office PowerPoint</Application>
  <PresentationFormat>On-screen Show (4:3)</PresentationFormat>
  <Paragraphs>298</Paragraphs>
  <Slides>18</Slides>
  <Notes>12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18</vt:i4>
      </vt:variant>
    </vt:vector>
  </HeadingPairs>
  <TitlesOfParts>
    <vt:vector size="34" baseType="lpstr">
      <vt:lpstr>Microsoft YaHei</vt:lpstr>
      <vt:lpstr>MS PGothic</vt:lpstr>
      <vt:lpstr>Arial</vt:lpstr>
      <vt:lpstr>Arial Unicode MS</vt:lpstr>
      <vt:lpstr>Calibri</vt:lpstr>
      <vt:lpstr>Myriad Pro SemiExt</vt:lpstr>
      <vt:lpstr>Times</vt:lpstr>
      <vt:lpstr>Trebuchet MS</vt:lpstr>
      <vt:lpstr>Tw Cen MT</vt:lpstr>
      <vt:lpstr>ヒラギノ角ゴ Pro W3</vt:lpstr>
      <vt:lpstr>Blank Presentation</vt:lpstr>
      <vt:lpstr>Office Theme</vt:lpstr>
      <vt:lpstr>1_Office Theme</vt:lpstr>
      <vt:lpstr>3_Office Theme</vt:lpstr>
      <vt:lpstr>2_Office Theme</vt:lpstr>
      <vt:lpstr>4_Office Theme</vt:lpstr>
      <vt:lpstr>PowerPoint Presentation</vt:lpstr>
      <vt:lpstr>Patient Involvement in Health Technology Assessment</vt:lpstr>
      <vt:lpstr>Who is the Unicorn Foundation?</vt:lpstr>
      <vt:lpstr>What is Health Technology Assessment (HTA)?</vt:lpstr>
      <vt:lpstr>Key Stakeholders in the HTA Process</vt:lpstr>
      <vt:lpstr>PowerPoint Presentation</vt:lpstr>
      <vt:lpstr>International “best practice”- patient involvement in Health Technology Assessment</vt:lpstr>
      <vt:lpstr>Public Involvement Programme (PIP) </vt:lpstr>
      <vt:lpstr>The nature of evidence </vt:lpstr>
      <vt:lpstr>4 Key Stakeholders in NICE Process</vt:lpstr>
      <vt:lpstr>Map of current Australian Government HTA processes for market entry and reimbursement</vt:lpstr>
      <vt:lpstr>Seventeen-week submission process to PBAC  </vt:lpstr>
      <vt:lpstr>How can patient groups get involved in HTA – an Australian Experience (Neuroendocrine Cancer)</vt:lpstr>
      <vt:lpstr>How can patient groups get involved in HTA – an Australian Experience (Neuroendocrine Cancer)</vt:lpstr>
      <vt:lpstr>PowerPoint Presentation</vt:lpstr>
      <vt:lpstr>PowerPoint Presentation</vt:lpstr>
      <vt:lpstr>How can patient groups be part of the solution?  </vt:lpstr>
      <vt:lpstr>Key to success</vt:lpstr>
    </vt:vector>
  </TitlesOfParts>
  <Company>Design by Pidgeon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Unicorn Foundation</cp:lastModifiedBy>
  <cp:revision>261</cp:revision>
  <dcterms:created xsi:type="dcterms:W3CDTF">2010-10-26T22:02:42Z</dcterms:created>
  <dcterms:modified xsi:type="dcterms:W3CDTF">2017-04-03T08:37:26Z</dcterms:modified>
</cp:coreProperties>
</file>