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356" r:id="rId2"/>
    <p:sldId id="464" r:id="rId3"/>
    <p:sldId id="465" r:id="rId4"/>
    <p:sldId id="462" r:id="rId5"/>
    <p:sldId id="463" r:id="rId6"/>
    <p:sldId id="466" r:id="rId7"/>
    <p:sldId id="470" r:id="rId8"/>
    <p:sldId id="469" r:id="rId9"/>
    <p:sldId id="467" r:id="rId10"/>
    <p:sldId id="471" r:id="rId11"/>
    <p:sldId id="472" r:id="rId12"/>
    <p:sldId id="453" r:id="rId13"/>
    <p:sldId id="474" r:id="rId14"/>
    <p:sldId id="473" r:id="rId15"/>
    <p:sldId id="446" r:id="rId16"/>
    <p:sldId id="447" r:id="rId1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mbria" pitchFamily="18" charset="0"/>
        <a:ea typeface="Franklin Gothic Book"/>
        <a:cs typeface="Franklin Gothic Book"/>
      </a:defRPr>
    </a:lvl1pPr>
    <a:lvl2pPr marL="4572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mbria" pitchFamily="18" charset="0"/>
        <a:ea typeface="Franklin Gothic Book"/>
        <a:cs typeface="Franklin Gothic Book"/>
      </a:defRPr>
    </a:lvl2pPr>
    <a:lvl3pPr marL="9144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mbria" pitchFamily="18" charset="0"/>
        <a:ea typeface="Franklin Gothic Book"/>
        <a:cs typeface="Franklin Gothic Book"/>
      </a:defRPr>
    </a:lvl3pPr>
    <a:lvl4pPr marL="13716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mbria" pitchFamily="18" charset="0"/>
        <a:ea typeface="Franklin Gothic Book"/>
        <a:cs typeface="Franklin Gothic Book"/>
      </a:defRPr>
    </a:lvl4pPr>
    <a:lvl5pPr marL="18288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mbria" pitchFamily="18" charset="0"/>
        <a:ea typeface="Franklin Gothic Book"/>
        <a:cs typeface="Franklin Gothic Book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mbria" pitchFamily="18" charset="0"/>
        <a:ea typeface="Franklin Gothic Book"/>
        <a:cs typeface="Franklin Gothic Book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mbria" pitchFamily="18" charset="0"/>
        <a:ea typeface="Franklin Gothic Book"/>
        <a:cs typeface="Franklin Gothic Book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mbria" pitchFamily="18" charset="0"/>
        <a:ea typeface="Franklin Gothic Book"/>
        <a:cs typeface="Franklin Gothic Book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mbria" pitchFamily="18" charset="0"/>
        <a:ea typeface="Franklin Gothic Book"/>
        <a:cs typeface="Franklin Gothic Book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9B"/>
    <a:srgbClr val="FFCC00"/>
    <a:srgbClr val="00CCFF"/>
    <a:srgbClr val="CCFFFF"/>
    <a:srgbClr val="3876AF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66" autoAdjust="0"/>
    <p:restoredTop sz="91357" autoAdjust="0"/>
  </p:normalViewPr>
  <p:slideViewPr>
    <p:cSldViewPr snapToGrid="0" snapToObjects="1">
      <p:cViewPr varScale="1">
        <p:scale>
          <a:sx n="112" d="100"/>
          <a:sy n="112" d="100"/>
        </p:scale>
        <p:origin x="384" y="102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3448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82A8D-C8DD-4BE7-9D05-9E8EBBE4CF81}" type="datetimeFigureOut">
              <a:rPr lang="en-NZ" smtClean="0"/>
              <a:t>3/04/2017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4A120-ADDB-43C6-A86C-B9D1860066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2388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398902-0292-4E80-8301-222C5D06BBDC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noProof="0"/>
              <a:t>Click to edit Master text styles</a:t>
            </a:r>
          </a:p>
          <a:p>
            <a:pPr lvl="1"/>
            <a:r>
              <a:rPr lang="mi-NZ" noProof="0"/>
              <a:t>Second level</a:t>
            </a:r>
          </a:p>
          <a:p>
            <a:pPr lvl="2"/>
            <a:r>
              <a:rPr lang="mi-NZ" noProof="0"/>
              <a:t>Third level</a:t>
            </a:r>
          </a:p>
          <a:p>
            <a:pPr lvl="3"/>
            <a:r>
              <a:rPr lang="mi-NZ" noProof="0"/>
              <a:t>Fourth level</a:t>
            </a:r>
          </a:p>
          <a:p>
            <a:pPr lvl="4"/>
            <a:r>
              <a:rPr lang="mi-N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FCEA23-8411-4C25-843B-29029A736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83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 algn="ctr">
              <a:defRPr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89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436" y="1268899"/>
            <a:ext cx="6679096" cy="4525963"/>
          </a:xfrm>
        </p:spPr>
        <p:txBody>
          <a:bodyPr/>
          <a:lstStyle>
            <a:lvl1pPr>
              <a:defRPr>
                <a:solidFill>
                  <a:srgbClr val="35669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ctr">
              <a:defRPr sz="3000" b="0" cap="none" baseline="0">
                <a:solidFill>
                  <a:srgbClr val="3566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566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566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ctr"/>
          <a:lstStyle>
            <a:lvl1pPr algn="l">
              <a:defRPr sz="1500" b="0">
                <a:solidFill>
                  <a:srgbClr val="35669B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23198 HRC Powerpoint Template_FA-07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50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6" r:id="rId2"/>
    <p:sldLayoutId id="2147483755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46" r:id="rId9"/>
  </p:sldLayoutIdLst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850" kern="1200" cap="none" baseline="0">
          <a:solidFill>
            <a:srgbClr val="35669B"/>
          </a:solidFill>
          <a:latin typeface="Franklin Gothic Demi"/>
          <a:ea typeface="Franklin Gothic Demi"/>
          <a:cs typeface="Franklin Gothic Demi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850">
          <a:solidFill>
            <a:srgbClr val="3876AF"/>
          </a:solidFill>
          <a:latin typeface="Franklin Gothic Demi"/>
          <a:ea typeface="Franklin Gothic Demi"/>
          <a:cs typeface="Franklin Gothic Demi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850">
          <a:solidFill>
            <a:srgbClr val="3876AF"/>
          </a:solidFill>
          <a:latin typeface="Franklin Gothic Demi"/>
          <a:ea typeface="Franklin Gothic Demi"/>
          <a:cs typeface="Franklin Gothic Demi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850">
          <a:solidFill>
            <a:srgbClr val="3876AF"/>
          </a:solidFill>
          <a:latin typeface="Franklin Gothic Demi"/>
          <a:ea typeface="Franklin Gothic Demi"/>
          <a:cs typeface="Franklin Gothic Demi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850">
          <a:solidFill>
            <a:srgbClr val="3876AF"/>
          </a:solidFill>
          <a:latin typeface="Franklin Gothic Demi"/>
          <a:ea typeface="Franklin Gothic Demi"/>
          <a:cs typeface="Franklin Gothic Demi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850">
          <a:solidFill>
            <a:srgbClr val="3876AF"/>
          </a:solidFill>
          <a:latin typeface="Franklin Gothic Demi"/>
          <a:ea typeface="Franklin Gothic Demi"/>
          <a:cs typeface="Franklin Gothic Demi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850">
          <a:solidFill>
            <a:srgbClr val="3876AF"/>
          </a:solidFill>
          <a:latin typeface="Franklin Gothic Demi"/>
          <a:ea typeface="Franklin Gothic Demi"/>
          <a:cs typeface="Franklin Gothic Demi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850">
          <a:solidFill>
            <a:srgbClr val="3876AF"/>
          </a:solidFill>
          <a:latin typeface="Franklin Gothic Demi"/>
          <a:ea typeface="Franklin Gothic Demi"/>
          <a:cs typeface="Franklin Gothic Demi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850">
          <a:solidFill>
            <a:srgbClr val="3876AF"/>
          </a:solidFill>
          <a:latin typeface="Franklin Gothic Demi"/>
          <a:ea typeface="Franklin Gothic Demi"/>
          <a:cs typeface="Franklin Gothic Demi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5669B"/>
          </a:solidFill>
          <a:latin typeface="Franklin Gothic Book"/>
          <a:ea typeface="Franklin Gothic Book"/>
          <a:cs typeface="Franklin Gothic Book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Cambria"/>
          <a:ea typeface="Franklin Gothic Book"/>
          <a:cs typeface="Franklin Gothic Book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Cambria"/>
          <a:ea typeface="Franklin Gothic Book"/>
          <a:cs typeface="Franklin Gothic Book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Cambria"/>
          <a:ea typeface="Franklin Gothic Book"/>
          <a:cs typeface="Franklin Gothic Book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Cambria"/>
          <a:ea typeface="Franklin Gothic Book"/>
          <a:cs typeface="Franklin Gothic Book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kmcpherson@hrc.govt.n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541" y="1452555"/>
            <a:ext cx="8627165" cy="1470025"/>
          </a:xfrm>
        </p:spPr>
        <p:txBody>
          <a:bodyPr/>
          <a:lstStyle/>
          <a:p>
            <a:r>
              <a:rPr lang="en-US" sz="4000" b="1" dirty="0"/>
              <a:t>The role of the patient voice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Health research and the HRC  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915225"/>
            <a:ext cx="4800600" cy="1200705"/>
          </a:xfrm>
        </p:spPr>
        <p:txBody>
          <a:bodyPr/>
          <a:lstStyle/>
          <a:p>
            <a:pPr eaLnBrk="1" hangingPunct="1"/>
            <a:r>
              <a:rPr lang="en-US" sz="2100" dirty="0"/>
              <a:t>Professor Kathryn McPherson</a:t>
            </a:r>
          </a:p>
          <a:p>
            <a:pPr eaLnBrk="1" hangingPunct="1"/>
            <a:r>
              <a:rPr lang="en-US" sz="1800" dirty="0"/>
              <a:t>Chief Executive</a:t>
            </a:r>
          </a:p>
          <a:p>
            <a:pPr eaLnBrk="1" hangingPunct="1"/>
            <a:r>
              <a:rPr lang="en-US" sz="1350" dirty="0" err="1"/>
              <a:t>kmcpherson@hrc.govt.nz</a:t>
            </a:r>
            <a:endParaRPr lang="en-NZ" sz="1500" dirty="0"/>
          </a:p>
        </p:txBody>
      </p:sp>
    </p:spTree>
    <p:extLst>
      <p:ext uri="{BB962C8B-B14F-4D97-AF65-F5344CB8AC3E}">
        <p14:creationId xmlns:p14="http://schemas.microsoft.com/office/powerpoint/2010/main" val="68275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enhance the patient voice in research?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Keen to hear feedback on this </a:t>
            </a:r>
          </a:p>
          <a:p>
            <a:r>
              <a:rPr lang="en-US" dirty="0"/>
              <a:t>We must ensure safe mechanisms</a:t>
            </a:r>
          </a:p>
          <a:p>
            <a:pPr lvl="1"/>
            <a:r>
              <a:rPr lang="en-US" dirty="0"/>
              <a:t>One patient on a steering group of 10 researchers can be uncomfortable for anyone!</a:t>
            </a:r>
          </a:p>
          <a:p>
            <a:r>
              <a:rPr lang="en-US" dirty="0"/>
              <a:t>We are looking at international models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the NHMRC (Australia)</a:t>
            </a:r>
          </a:p>
        </p:txBody>
      </p:sp>
      <p:pic>
        <p:nvPicPr>
          <p:cNvPr id="4" name="Picture 3" descr="Screen Shot 2017-04-03 at 4.4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91" y="3862966"/>
            <a:ext cx="5945756" cy="15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7-04-03 at 4.42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r="2853"/>
          <a:stretch>
            <a:fillRect/>
          </a:stretch>
        </p:blipFill>
        <p:spPr>
          <a:xfrm>
            <a:off x="175004" y="407677"/>
            <a:ext cx="8776947" cy="5713368"/>
          </a:xfrm>
        </p:spPr>
      </p:pic>
    </p:spTree>
    <p:extLst>
      <p:ext uri="{BB962C8B-B14F-4D97-AF65-F5344CB8AC3E}">
        <p14:creationId xmlns:p14="http://schemas.microsoft.com/office/powerpoint/2010/main" val="361893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this right matters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30" y="1058567"/>
            <a:ext cx="6884452" cy="4525963"/>
          </a:xfrm>
        </p:spPr>
        <p:txBody>
          <a:bodyPr/>
          <a:lstStyle/>
          <a:p>
            <a:r>
              <a:rPr lang="en-US" dirty="0"/>
              <a:t>By definition health impacts on patients (&amp; families) </a:t>
            </a:r>
          </a:p>
          <a:p>
            <a:pPr lvl="1"/>
            <a:r>
              <a:rPr lang="en-US" sz="2000" dirty="0"/>
              <a:t>There is no such thing as an non-impactful interaction (not just interventions)</a:t>
            </a:r>
          </a:p>
          <a:p>
            <a:pPr lvl="1"/>
            <a:r>
              <a:rPr lang="en-US" sz="2000" dirty="0"/>
              <a:t>The same is true of health research</a:t>
            </a:r>
          </a:p>
          <a:p>
            <a:r>
              <a:rPr lang="en-US" sz="2000" dirty="0"/>
              <a:t>HRC is investing tax payer funds</a:t>
            </a:r>
          </a:p>
          <a:p>
            <a:pPr lvl="1"/>
            <a:r>
              <a:rPr lang="en-US" sz="2000" dirty="0"/>
              <a:t>The tax payer has a right to see value from that investment (and many patients are tax payers)</a:t>
            </a:r>
          </a:p>
          <a:p>
            <a:r>
              <a:rPr lang="en-US" dirty="0"/>
              <a:t>Some things are called patient </a:t>
            </a:r>
            <a:r>
              <a:rPr lang="en-US" dirty="0" err="1"/>
              <a:t>centred</a:t>
            </a:r>
            <a:r>
              <a:rPr lang="en-US" dirty="0"/>
              <a:t> but</a:t>
            </a:r>
            <a:r>
              <a:rPr lang="is-IS" dirty="0"/>
              <a:t>….</a:t>
            </a:r>
          </a:p>
          <a:p>
            <a:pPr lvl="1"/>
            <a:r>
              <a:rPr lang="en-US" sz="2000" dirty="0"/>
              <a:t>Is it the newest term to mean just about anything?</a:t>
            </a:r>
          </a:p>
          <a:p>
            <a:pPr lvl="2"/>
            <a:r>
              <a:rPr lang="en-US" dirty="0"/>
              <a:t>P</a:t>
            </a:r>
            <a:r>
              <a:rPr lang="is-IS" dirty="0"/>
              <a:t>erson centredness is more than an ehealth record</a:t>
            </a:r>
          </a:p>
          <a:p>
            <a:pPr lvl="2"/>
            <a:r>
              <a:rPr lang="is-IS" dirty="0"/>
              <a:t>A fabulous recent twitter feed on mistaking questionaires as being necessarily ‘patient centred’</a:t>
            </a:r>
          </a:p>
          <a:p>
            <a:pPr lvl="3"/>
            <a:r>
              <a:rPr lang="en-US" sz="1400" dirty="0"/>
              <a:t>T</a:t>
            </a:r>
            <a:r>
              <a:rPr lang="is-IS" sz="1400" dirty="0"/>
              <a:t>wo key terms ‘polyformacy’ and ‘formacology’ </a:t>
            </a:r>
            <a:r>
              <a:rPr lang="en-US" sz="1400" dirty="0"/>
              <a:t> </a:t>
            </a:r>
            <a:endParaRPr lang="en-NZ" sz="7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897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4-03 at 5.0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7" y="421247"/>
            <a:ext cx="7494334" cy="62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2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this right matters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73" y="1023124"/>
            <a:ext cx="7862341" cy="4525963"/>
          </a:xfrm>
        </p:spPr>
        <p:txBody>
          <a:bodyPr/>
          <a:lstStyle/>
          <a:p>
            <a:r>
              <a:rPr lang="en-US" dirty="0"/>
              <a:t>It’s not that long since a decade of no increase</a:t>
            </a:r>
          </a:p>
          <a:p>
            <a:pPr lvl="1"/>
            <a:r>
              <a:rPr lang="en-US" dirty="0"/>
              <a:t>In effect a dramatic decrease</a:t>
            </a:r>
          </a:p>
          <a:p>
            <a:pPr lvl="1"/>
            <a:r>
              <a:rPr lang="en-US" dirty="0"/>
              <a:t>In the last election, only one party had anything on health research in its manifesto</a:t>
            </a:r>
          </a:p>
          <a:p>
            <a:r>
              <a:rPr lang="en-US" dirty="0"/>
              <a:t>Our board is committed to impact</a:t>
            </a:r>
          </a:p>
          <a:p>
            <a:pPr lvl="1"/>
            <a:r>
              <a:rPr lang="en-US" dirty="0"/>
              <a:t>Not throwing the baby out with the bathwater – keen to keep the baby AND significantly refresh the bathwater</a:t>
            </a:r>
          </a:p>
          <a:p>
            <a:r>
              <a:rPr lang="en-US" dirty="0"/>
              <a:t>We are working to raise the visibility of the impact of health research</a:t>
            </a:r>
          </a:p>
          <a:p>
            <a:pPr lvl="1"/>
            <a:r>
              <a:rPr lang="en-US" dirty="0"/>
              <a:t>Delighted to work with others on this </a:t>
            </a:r>
          </a:p>
          <a:p>
            <a:pPr lvl="2"/>
            <a:r>
              <a:rPr lang="en-US" dirty="0"/>
              <a:t>indeed we cannot do it alone</a:t>
            </a:r>
          </a:p>
          <a:p>
            <a:pPr lvl="1"/>
            <a:r>
              <a:rPr lang="en-US" dirty="0"/>
              <a:t>New Zealanders for Health Research now under way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200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To conclude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603" y="1268897"/>
            <a:ext cx="7394209" cy="4215908"/>
          </a:xfrm>
        </p:spPr>
        <p:txBody>
          <a:bodyPr/>
          <a:lstStyle/>
          <a:p>
            <a:r>
              <a:rPr lang="mi-NZ" dirty="0"/>
              <a:t>High engagement of multiple sectors in the HRC refresh and consultation on the strategy</a:t>
            </a:r>
          </a:p>
          <a:p>
            <a:pPr lvl="1"/>
            <a:r>
              <a:rPr lang="en-US" dirty="0"/>
              <a:t>I</a:t>
            </a:r>
            <a:r>
              <a:rPr lang="mi-NZ" dirty="0"/>
              <a:t>ncluding the patient voice – and this will continue</a:t>
            </a:r>
          </a:p>
          <a:p>
            <a:r>
              <a:rPr lang="mi-NZ" dirty="0"/>
              <a:t>Health research seems increasingly accepted as “everybody’s buisness”</a:t>
            </a:r>
          </a:p>
          <a:p>
            <a:pPr lvl="1"/>
            <a:r>
              <a:rPr lang="mi-NZ" dirty="0"/>
              <a:t>A good thing</a:t>
            </a:r>
          </a:p>
          <a:p>
            <a:pPr lvl="1"/>
            <a:r>
              <a:rPr lang="mi-NZ" sz="2000" dirty="0"/>
              <a:t>But expectations on the sector are high</a:t>
            </a:r>
          </a:p>
          <a:p>
            <a:r>
              <a:rPr lang="mi-NZ" dirty="0"/>
              <a:t>HRC keen to play its part well</a:t>
            </a:r>
          </a:p>
          <a:p>
            <a:pPr lvl="1"/>
            <a:r>
              <a:rPr lang="en-US" sz="2000" dirty="0"/>
              <a:t>S</a:t>
            </a:r>
            <a:r>
              <a:rPr lang="mi-NZ" sz="2000" dirty="0"/>
              <a:t>upporting (and challenging) the health research and delivery sector to achieve our important mandate for NZ </a:t>
            </a:r>
          </a:p>
          <a:p>
            <a:pPr lvl="2"/>
            <a:r>
              <a:rPr lang="mi-NZ" sz="1700" dirty="0"/>
              <a:t>it is all about people</a:t>
            </a:r>
          </a:p>
          <a:p>
            <a:pPr lvl="2"/>
            <a:r>
              <a:rPr lang="mi-NZ" sz="1700" dirty="0"/>
              <a:t>the patient voice matters across the lifecycle of research to impact</a:t>
            </a:r>
          </a:p>
        </p:txBody>
      </p:sp>
    </p:spTree>
    <p:extLst>
      <p:ext uri="{BB962C8B-B14F-4D97-AF65-F5344CB8AC3E}">
        <p14:creationId xmlns:p14="http://schemas.microsoft.com/office/powerpoint/2010/main" val="17251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849" y="125897"/>
            <a:ext cx="2033900" cy="1143000"/>
          </a:xfrm>
        </p:spPr>
        <p:txBody>
          <a:bodyPr/>
          <a:lstStyle/>
          <a:p>
            <a:r>
              <a:rPr lang="mi-NZ" dirty="0"/>
              <a:t>Thankyou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818" y="1102407"/>
            <a:ext cx="4837477" cy="4420609"/>
          </a:xfrm>
        </p:spPr>
        <p:txBody>
          <a:bodyPr/>
          <a:lstStyle/>
          <a:p>
            <a:r>
              <a:rPr lang="mi-NZ" dirty="0"/>
              <a:t>Questions or feedback</a:t>
            </a:r>
          </a:p>
          <a:p>
            <a:endParaRPr lang="mi-NZ" dirty="0"/>
          </a:p>
          <a:p>
            <a:pPr marL="342900" lvl="1" indent="0">
              <a:buNone/>
            </a:pPr>
            <a:r>
              <a:rPr lang="mi-NZ" dirty="0">
                <a:hlinkClick r:id="rId2"/>
              </a:rPr>
              <a:t>kmcpherson@hrc.govt.nz</a:t>
            </a:r>
            <a:endParaRPr lang="mi-NZ" dirty="0"/>
          </a:p>
          <a:p>
            <a:pPr marL="342900" lvl="1" indent="0">
              <a:buNone/>
            </a:pPr>
            <a:endParaRPr lang="mi-NZ" dirty="0"/>
          </a:p>
          <a:p>
            <a:pPr marL="342900" lvl="1" indent="0">
              <a:buNone/>
            </a:pPr>
            <a:r>
              <a:rPr lang="mi-NZ" dirty="0"/>
              <a:t>@katmcphe</a:t>
            </a:r>
          </a:p>
          <a:p>
            <a:pPr marL="342900" lvl="1" indent="0">
              <a:buNone/>
            </a:pPr>
            <a:r>
              <a:rPr lang="mi-NZ" dirty="0"/>
              <a:t>@HRCNewZealand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860" y="2868916"/>
            <a:ext cx="783914" cy="5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936" y="1923859"/>
            <a:ext cx="491763" cy="5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0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background (1)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213" y="1268899"/>
            <a:ext cx="7019319" cy="4525963"/>
          </a:xfrm>
        </p:spPr>
        <p:txBody>
          <a:bodyPr/>
          <a:lstStyle/>
          <a:p>
            <a:r>
              <a:rPr lang="en-US" dirty="0"/>
              <a:t>What is the HRC (Health Research Council)?</a:t>
            </a:r>
          </a:p>
          <a:p>
            <a:pPr lvl="1"/>
            <a:r>
              <a:rPr lang="en-US" dirty="0"/>
              <a:t>The HRC is not (just) the Human Rights Commission</a:t>
            </a:r>
          </a:p>
          <a:p>
            <a:r>
              <a:rPr lang="en-US" dirty="0"/>
              <a:t>Government’s ‘main’ agency for managing investment in health research</a:t>
            </a:r>
          </a:p>
        </p:txBody>
      </p:sp>
      <p:pic>
        <p:nvPicPr>
          <p:cNvPr id="4" name="Picture 3" descr="Screen Shot 2017-04-03 at 3.3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46" y="2947825"/>
            <a:ext cx="4694549" cy="28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fund?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Biomedical, Public Health &amp; Clinical research  </a:t>
            </a:r>
          </a:p>
          <a:p>
            <a:r>
              <a:rPr lang="en-US" dirty="0"/>
              <a:t>Maori research</a:t>
            </a:r>
          </a:p>
          <a:p>
            <a:r>
              <a:rPr lang="en-US" dirty="0"/>
              <a:t>Pacific research</a:t>
            </a:r>
          </a:p>
          <a:p>
            <a:r>
              <a:rPr lang="en-US" dirty="0"/>
              <a:t>Health delivery and health services research </a:t>
            </a:r>
          </a:p>
          <a:p>
            <a:r>
              <a:rPr lang="en-US" dirty="0"/>
              <a:t>Capacity and capability building investment</a:t>
            </a:r>
          </a:p>
          <a:p>
            <a:r>
              <a:rPr lang="en-US" dirty="0"/>
              <a:t>Partnership investment</a:t>
            </a:r>
          </a:p>
          <a:p>
            <a:pPr lvl="1"/>
            <a:r>
              <a:rPr lang="en-US" dirty="0"/>
              <a:t>Many NGOs involved in this</a:t>
            </a:r>
          </a:p>
          <a:p>
            <a:r>
              <a:rPr lang="en-US" dirty="0"/>
              <a:t>International collaboration</a:t>
            </a:r>
          </a:p>
          <a:p>
            <a:r>
              <a:rPr lang="en-US" dirty="0"/>
              <a:t>At any one time resourcing nearly 3000 people</a:t>
            </a:r>
          </a:p>
          <a:p>
            <a:pPr lvl="1"/>
            <a:r>
              <a:rPr lang="en-US" dirty="0"/>
              <a:t>And NZ’s health researchers are amongst the best in the world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5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background (2)</a:t>
            </a:r>
            <a:r>
              <a:rPr lang="is-I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628" y="929974"/>
            <a:ext cx="7321470" cy="4525963"/>
          </a:xfrm>
        </p:spPr>
        <p:txBody>
          <a:bodyPr/>
          <a:lstStyle/>
          <a:p>
            <a:r>
              <a:rPr lang="en-US" dirty="0"/>
              <a:t>A very happy health professional &amp; researcher but</a:t>
            </a:r>
            <a:r>
              <a:rPr lang="is-IS" dirty="0"/>
              <a:t>…</a:t>
            </a:r>
            <a:endParaRPr lang="en-US" dirty="0"/>
          </a:p>
          <a:p>
            <a:r>
              <a:rPr lang="en-US" dirty="0"/>
              <a:t>Became CE of HRC in 2015</a:t>
            </a:r>
          </a:p>
          <a:p>
            <a:pPr lvl="1"/>
            <a:r>
              <a:rPr lang="en-US" dirty="0"/>
              <a:t>Concerned re investment (&lt;1 in 10 chance of funding)</a:t>
            </a:r>
          </a:p>
          <a:p>
            <a:r>
              <a:rPr lang="en-US" dirty="0"/>
              <a:t>Two weeks after I started in March 2015</a:t>
            </a:r>
          </a:p>
          <a:p>
            <a:pPr lvl="1"/>
            <a:r>
              <a:rPr lang="en-US" dirty="0"/>
              <a:t>the strategic refresh of the HRC announced</a:t>
            </a:r>
          </a:p>
          <a:p>
            <a:pPr lvl="1"/>
            <a:r>
              <a:rPr lang="en-US" dirty="0"/>
              <a:t>intense scrutiny on the HRC since then</a:t>
            </a:r>
          </a:p>
          <a:p>
            <a:pPr lvl="2"/>
            <a:r>
              <a:rPr lang="en-US" dirty="0"/>
              <a:t>Significant opportunities therefore</a:t>
            </a:r>
          </a:p>
          <a:p>
            <a:r>
              <a:rPr lang="en-US" dirty="0"/>
              <a:t>Key outcomes of the refresh?</a:t>
            </a:r>
          </a:p>
          <a:p>
            <a:pPr lvl="1"/>
            <a:r>
              <a:rPr lang="en-US" dirty="0"/>
              <a:t>The system is complex and disaggregated</a:t>
            </a:r>
          </a:p>
          <a:p>
            <a:pPr lvl="1"/>
            <a:r>
              <a:rPr lang="en-US" dirty="0"/>
              <a:t>The HRC (in particular) was underfunded </a:t>
            </a:r>
          </a:p>
          <a:p>
            <a:pPr lvl="1"/>
            <a:r>
              <a:rPr lang="en-US" dirty="0"/>
              <a:t>The HRC was not visible in outcomes and impact</a:t>
            </a:r>
          </a:p>
          <a:p>
            <a:pPr lvl="1"/>
            <a:r>
              <a:rPr lang="en-US" dirty="0"/>
              <a:t>A NZ Health Research Strategy needed</a:t>
            </a:r>
          </a:p>
          <a:p>
            <a:pPr lvl="2"/>
            <a:r>
              <a:rPr lang="en-US" dirty="0"/>
              <a:t>Informed by stakeholder feedback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2016 – a 56% increase in investment via the HRC from 2016-2018</a:t>
            </a:r>
          </a:p>
          <a:p>
            <a:pPr lvl="1"/>
            <a:r>
              <a:rPr lang="en-US" dirty="0"/>
              <a:t>Significant for the whole sector</a:t>
            </a:r>
          </a:p>
          <a:p>
            <a:r>
              <a:rPr lang="en-US" dirty="0"/>
              <a:t>A process to develop the NZ Health Strategy </a:t>
            </a:r>
          </a:p>
          <a:p>
            <a:pPr lvl="1"/>
            <a:r>
              <a:rPr lang="en-US" dirty="0"/>
              <a:t>Led by MBIE and MOH</a:t>
            </a:r>
          </a:p>
          <a:p>
            <a:pPr lvl="1"/>
            <a:r>
              <a:rPr lang="en-US" dirty="0"/>
              <a:t>Draft strategy with the ministers currently</a:t>
            </a:r>
          </a:p>
          <a:p>
            <a:r>
              <a:rPr lang="en-US" dirty="0"/>
              <a:t>Consultation directly influenced the strategy</a:t>
            </a:r>
          </a:p>
          <a:p>
            <a:pPr lvl="1"/>
            <a:r>
              <a:rPr lang="en-US" dirty="0"/>
              <a:t>The patient voice was part of that process</a:t>
            </a:r>
          </a:p>
          <a:p>
            <a:r>
              <a:rPr lang="en-US" dirty="0"/>
              <a:t>The strategy </a:t>
            </a:r>
            <a:r>
              <a:rPr lang="en-US" i="1" u="sng" dirty="0"/>
              <a:t>will</a:t>
            </a:r>
            <a:r>
              <a:rPr lang="en-US" dirty="0"/>
              <a:t> directly inform HRC’s investment strategy</a:t>
            </a:r>
          </a:p>
          <a:p>
            <a:pPr lvl="1"/>
            <a:r>
              <a:rPr lang="en-US" dirty="0"/>
              <a:t>We are currently developing this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patient voice in the consultation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74" y="972155"/>
            <a:ext cx="7744768" cy="4822706"/>
          </a:xfrm>
        </p:spPr>
        <p:txBody>
          <a:bodyPr/>
          <a:lstStyle/>
          <a:p>
            <a:r>
              <a:rPr lang="en-US" dirty="0"/>
              <a:t>Consultation meetings</a:t>
            </a:r>
          </a:p>
          <a:p>
            <a:pPr lvl="1"/>
            <a:r>
              <a:rPr lang="en-US" dirty="0"/>
              <a:t>27 representatives of NGO / not-for-profit at a range of meetings (+11 other individuals with no affiliation)</a:t>
            </a:r>
          </a:p>
          <a:p>
            <a:r>
              <a:rPr lang="en-US" dirty="0"/>
              <a:t>Written submissions </a:t>
            </a:r>
          </a:p>
          <a:p>
            <a:pPr lvl="1"/>
            <a:r>
              <a:rPr lang="en-NZ" dirty="0"/>
              <a:t>40 NGO / not-for-profit (the highest number of submissions)</a:t>
            </a:r>
          </a:p>
          <a:p>
            <a:r>
              <a:rPr lang="en-NZ" dirty="0"/>
              <a:t>Key feedback from these contributions</a:t>
            </a:r>
          </a:p>
          <a:p>
            <a:pPr lvl="1"/>
            <a:r>
              <a:rPr lang="en-NZ" dirty="0"/>
              <a:t>Partnership programme valued </a:t>
            </a:r>
          </a:p>
          <a:p>
            <a:pPr lvl="2"/>
            <a:r>
              <a:rPr lang="en-NZ" dirty="0"/>
              <a:t>Largely due to co-funding for key issues </a:t>
            </a:r>
          </a:p>
          <a:p>
            <a:pPr lvl="1"/>
            <a:r>
              <a:rPr lang="en-NZ" dirty="0"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en-NZ" dirty="0"/>
              <a:t>involvement of consumers in shaping research priorities</a:t>
            </a:r>
          </a:p>
          <a:p>
            <a:pPr lvl="1"/>
            <a:r>
              <a:rPr lang="en-NZ" dirty="0"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en-NZ" dirty="0"/>
              <a:t>service users as stakeholders in research (co-design) </a:t>
            </a:r>
          </a:p>
          <a:p>
            <a:pPr lvl="1"/>
            <a:r>
              <a:rPr lang="en-NZ" dirty="0"/>
              <a:t>Making a difference matters</a:t>
            </a:r>
          </a:p>
          <a:p>
            <a:pPr lvl="1"/>
            <a:r>
              <a:rPr lang="en-NZ" dirty="0"/>
              <a:t>Basic science valued</a:t>
            </a:r>
          </a:p>
          <a:p>
            <a:pPr lvl="1"/>
            <a:r>
              <a:rPr lang="en-NZ" dirty="0"/>
              <a:t>Patient stories valued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4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similarity and connection across all contributors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51" y="1268899"/>
            <a:ext cx="7209780" cy="4525963"/>
          </a:xfrm>
        </p:spPr>
        <p:txBody>
          <a:bodyPr/>
          <a:lstStyle/>
          <a:p>
            <a:r>
              <a:rPr lang="en-NZ" sz="2100" dirty="0">
                <a:solidFill>
                  <a:schemeClr val="tx1"/>
                </a:solidFill>
                <a:latin typeface="Cambria"/>
              </a:rPr>
              <a:t>Prioritising equity of health outcomes </a:t>
            </a:r>
          </a:p>
          <a:p>
            <a:r>
              <a:rPr lang="en-NZ" sz="2100" dirty="0">
                <a:solidFill>
                  <a:schemeClr val="tx1"/>
                </a:solidFill>
                <a:latin typeface="Cambria"/>
              </a:rPr>
              <a:t>Enhancing collaboration and engaging users </a:t>
            </a:r>
          </a:p>
          <a:p>
            <a:r>
              <a:rPr lang="en-NZ" sz="2100" dirty="0">
                <a:solidFill>
                  <a:schemeClr val="tx1"/>
                </a:solidFill>
                <a:latin typeface="Cambria"/>
              </a:rPr>
              <a:t>Building a culture of research and innovation in the health sector </a:t>
            </a:r>
          </a:p>
          <a:p>
            <a:r>
              <a:rPr lang="en-NZ" sz="2100" dirty="0">
                <a:solidFill>
                  <a:schemeClr val="tx1"/>
                </a:solidFill>
                <a:latin typeface="Cambria"/>
              </a:rPr>
              <a:t>Engagement with Māori </a:t>
            </a:r>
          </a:p>
          <a:p>
            <a:r>
              <a:rPr lang="en-NZ" sz="2100" dirty="0">
                <a:solidFill>
                  <a:schemeClr val="tx1"/>
                </a:solidFill>
                <a:latin typeface="Cambria"/>
              </a:rPr>
              <a:t>Priorities for investment in health research needed</a:t>
            </a:r>
          </a:p>
          <a:p>
            <a:r>
              <a:rPr lang="en-NZ" sz="2100" dirty="0">
                <a:solidFill>
                  <a:schemeClr val="tx1"/>
                </a:solidFill>
                <a:latin typeface="Cambria"/>
              </a:rPr>
              <a:t>Focusing on research translation </a:t>
            </a:r>
          </a:p>
          <a:p>
            <a:r>
              <a:rPr lang="en-NZ" sz="2100" dirty="0">
                <a:solidFill>
                  <a:schemeClr val="tx1"/>
                </a:solidFill>
                <a:latin typeface="Cambria"/>
              </a:rPr>
              <a:t>Developing the health research workforce and research skills of health practitioners </a:t>
            </a:r>
          </a:p>
          <a:p>
            <a:r>
              <a:rPr lang="en-NZ" sz="2100" dirty="0">
                <a:solidFill>
                  <a:schemeClr val="tx1"/>
                </a:solidFill>
                <a:latin typeface="Cambria"/>
              </a:rPr>
              <a:t>Health and wellbeing as the key focus </a:t>
            </a:r>
          </a:p>
          <a:p>
            <a:r>
              <a:rPr lang="en-NZ" sz="2100" dirty="0">
                <a:solidFill>
                  <a:schemeClr val="tx1"/>
                </a:solidFill>
                <a:latin typeface="Cambria"/>
              </a:rPr>
              <a:t>A strong ethical foundation as core</a:t>
            </a:r>
            <a:endParaRPr lang="en-US" sz="2100" dirty="0">
              <a:solidFill>
                <a:schemeClr val="tx1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7389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difference?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30" y="987835"/>
            <a:ext cx="7399859" cy="4807026"/>
          </a:xfrm>
        </p:spPr>
        <p:txBody>
          <a:bodyPr/>
          <a:lstStyle/>
          <a:p>
            <a:r>
              <a:rPr lang="en-US" dirty="0"/>
              <a:t>Actually few markedly different – more about weight or emphasis </a:t>
            </a:r>
            <a:r>
              <a:rPr lang="en-US" dirty="0" err="1"/>
              <a:t>eg</a:t>
            </a:r>
            <a:endParaRPr lang="en-US" dirty="0"/>
          </a:p>
          <a:p>
            <a:pPr lvl="1"/>
            <a:r>
              <a:rPr lang="en-US" dirty="0"/>
              <a:t>Researchers and universities strong on ‘excellence’ and the importance of international context</a:t>
            </a:r>
          </a:p>
          <a:p>
            <a:pPr lvl="1"/>
            <a:r>
              <a:rPr lang="en-US" dirty="0"/>
              <a:t>Variability around targeting health of </a:t>
            </a:r>
            <a:r>
              <a:rPr lang="en-US" dirty="0" err="1"/>
              <a:t>NZ’ers</a:t>
            </a:r>
            <a:r>
              <a:rPr lang="en-US" dirty="0"/>
              <a:t> specifically</a:t>
            </a:r>
          </a:p>
          <a:p>
            <a:pPr lvl="2"/>
            <a:r>
              <a:rPr lang="en-US" dirty="0"/>
              <a:t>NGO and patient feedback strongly supported this (in the main) versus researchers/TEOs </a:t>
            </a:r>
            <a:r>
              <a:rPr lang="en-US" dirty="0" err="1"/>
              <a:t>prioritising</a:t>
            </a:r>
            <a:r>
              <a:rPr lang="en-US" dirty="0"/>
              <a:t> investigator led research irrespective of this focus</a:t>
            </a:r>
          </a:p>
          <a:p>
            <a:pPr lvl="1"/>
            <a:r>
              <a:rPr lang="en-US" dirty="0"/>
              <a:t>DHB sector </a:t>
            </a:r>
            <a:r>
              <a:rPr lang="en-US" u="sng" dirty="0"/>
              <a:t>valued </a:t>
            </a:r>
            <a:r>
              <a:rPr lang="en-NZ" dirty="0"/>
              <a:t>clinical research, health service delivery, implementation, evaluation and behavioural studies. </a:t>
            </a:r>
          </a:p>
          <a:p>
            <a:pPr lvl="1"/>
            <a:r>
              <a:rPr lang="en-NZ" dirty="0"/>
              <a:t>NGO/Not for profit </a:t>
            </a:r>
            <a:r>
              <a:rPr lang="en-US" dirty="0"/>
              <a:t>- more emphasis than others on </a:t>
            </a:r>
            <a:r>
              <a:rPr lang="en-NZ" dirty="0"/>
              <a:t>engaging more with communities 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8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patient voice in research in NZ?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52" y="1050555"/>
            <a:ext cx="7635025" cy="4744306"/>
          </a:xfrm>
        </p:spPr>
        <p:txBody>
          <a:bodyPr/>
          <a:lstStyle/>
          <a:p>
            <a:r>
              <a:rPr lang="en-US" sz="2000" dirty="0"/>
              <a:t>Almost all health research needs people </a:t>
            </a:r>
          </a:p>
          <a:p>
            <a:pPr lvl="1"/>
            <a:r>
              <a:rPr lang="en-US" sz="2000" dirty="0"/>
              <a:t>researchers need (&amp; value) patient participation in their studies</a:t>
            </a:r>
          </a:p>
          <a:p>
            <a:r>
              <a:rPr lang="en-US" sz="2000" dirty="0"/>
              <a:t>Patients (and consumers) as ‘partners’ is growing internationally and in NZ</a:t>
            </a:r>
          </a:p>
          <a:p>
            <a:r>
              <a:rPr lang="en-US" sz="2000" dirty="0"/>
              <a:t>We are seeing an increase in : </a:t>
            </a:r>
          </a:p>
          <a:p>
            <a:pPr lvl="1"/>
            <a:r>
              <a:rPr lang="en-US" sz="2000" dirty="0"/>
              <a:t>Research topic choice influenced by patient feedback</a:t>
            </a:r>
          </a:p>
          <a:p>
            <a:pPr lvl="1"/>
            <a:r>
              <a:rPr lang="en-US" sz="2000" dirty="0"/>
              <a:t>Patient reported outcomes as a key variable</a:t>
            </a:r>
          </a:p>
          <a:p>
            <a:pPr lvl="1"/>
            <a:r>
              <a:rPr lang="en-US" sz="2000" dirty="0"/>
              <a:t>Co-design being used in health delivery research</a:t>
            </a:r>
          </a:p>
          <a:p>
            <a:pPr lvl="1"/>
            <a:r>
              <a:rPr lang="en-US" sz="2000" dirty="0"/>
              <a:t>Steering groups involving patients from the outset (design)</a:t>
            </a:r>
          </a:p>
          <a:p>
            <a:pPr lvl="1"/>
            <a:r>
              <a:rPr lang="en-US" sz="2000" dirty="0"/>
              <a:t>Co-researcher model being used</a:t>
            </a:r>
          </a:p>
          <a:p>
            <a:r>
              <a:rPr lang="en-US" sz="2000" dirty="0"/>
              <a:t>We are developing our investment strategy</a:t>
            </a:r>
          </a:p>
          <a:p>
            <a:pPr lvl="1"/>
            <a:r>
              <a:rPr lang="en-US" sz="2000" dirty="0"/>
              <a:t>Patient voice is crucial for us in this (and for telling the impact story which - in turn influences government investment)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C" id="{21AFF98A-6D95-4ECC-8C90-FBA1B4E97569}" vid="{AB7D031F-5ADC-4389-A9CD-519AABCB58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998</Words>
  <Application>Microsoft Office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Franklin Gothic Book</vt:lpstr>
      <vt:lpstr>Franklin Gothic Demi</vt:lpstr>
      <vt:lpstr>Wingdings</vt:lpstr>
      <vt:lpstr>Office Theme</vt:lpstr>
      <vt:lpstr>The role of the patient voice   Health research and the HRC   </vt:lpstr>
      <vt:lpstr>A bit of background (1) </vt:lpstr>
      <vt:lpstr>What do we fund?</vt:lpstr>
      <vt:lpstr>A bit of background (2) </vt:lpstr>
      <vt:lpstr>Where are we now?</vt:lpstr>
      <vt:lpstr>The patient voice in the consultation process?</vt:lpstr>
      <vt:lpstr>Areas of similarity and connection across all contributors</vt:lpstr>
      <vt:lpstr>Areas of difference?</vt:lpstr>
      <vt:lpstr>The patient voice in research in NZ?</vt:lpstr>
      <vt:lpstr>What do we need to enhance the patient voice in research? </vt:lpstr>
      <vt:lpstr>PowerPoint Presentation</vt:lpstr>
      <vt:lpstr>Getting this right matters (1)</vt:lpstr>
      <vt:lpstr>PowerPoint Presentation</vt:lpstr>
      <vt:lpstr>Getting this right matters (2)</vt:lpstr>
      <vt:lpstr>To conclude</vt:lpstr>
      <vt:lpstr>Thankyou</vt:lpstr>
    </vt:vector>
  </TitlesOfParts>
  <Company>HRC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our research rate? HRC Bibliometric Survey 2014</dc:title>
  <dc:creator>Tweedale, Jacque</dc:creator>
  <cp:lastModifiedBy>McPherson, Kathryn</cp:lastModifiedBy>
  <cp:revision>113</cp:revision>
  <cp:lastPrinted>2011-10-11T06:30:32Z</cp:lastPrinted>
  <dcterms:created xsi:type="dcterms:W3CDTF">2015-08-18T22:21:03Z</dcterms:created>
  <dcterms:modified xsi:type="dcterms:W3CDTF">2017-04-03T05:37:40Z</dcterms:modified>
</cp:coreProperties>
</file>