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391" r:id="rId2"/>
    <p:sldId id="547" r:id="rId3"/>
    <p:sldId id="523" r:id="rId4"/>
    <p:sldId id="572" r:id="rId5"/>
    <p:sldId id="537" r:id="rId6"/>
    <p:sldId id="536" r:id="rId7"/>
    <p:sldId id="571" r:id="rId8"/>
    <p:sldId id="573" r:id="rId9"/>
    <p:sldId id="592" r:id="rId10"/>
    <p:sldId id="593" r:id="rId11"/>
    <p:sldId id="550" r:id="rId12"/>
    <p:sldId id="551" r:id="rId13"/>
    <p:sldId id="552" r:id="rId14"/>
    <p:sldId id="574" r:id="rId15"/>
    <p:sldId id="553" r:id="rId16"/>
    <p:sldId id="554" r:id="rId17"/>
    <p:sldId id="555" r:id="rId18"/>
    <p:sldId id="586" r:id="rId19"/>
    <p:sldId id="558" r:id="rId20"/>
    <p:sldId id="559" r:id="rId21"/>
    <p:sldId id="560" r:id="rId22"/>
    <p:sldId id="575" r:id="rId23"/>
    <p:sldId id="563" r:id="rId24"/>
    <p:sldId id="577" r:id="rId25"/>
    <p:sldId id="579" r:id="rId26"/>
    <p:sldId id="580" r:id="rId27"/>
    <p:sldId id="581" r:id="rId28"/>
    <p:sldId id="584" r:id="rId29"/>
    <p:sldId id="583" r:id="rId30"/>
    <p:sldId id="585" r:id="rId31"/>
    <p:sldId id="587" r:id="rId32"/>
    <p:sldId id="588" r:id="rId33"/>
    <p:sldId id="589" r:id="rId34"/>
    <p:sldId id="591" r:id="rId35"/>
    <p:sldId id="570" r:id="rId36"/>
    <p:sldId id="433" r:id="rId3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upen" initials="R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6E7E8"/>
    <a:srgbClr val="EDCCCD"/>
    <a:srgbClr val="CE0C21"/>
    <a:srgbClr val="CE1126"/>
    <a:srgbClr val="6A1126"/>
    <a:srgbClr val="8907D9"/>
    <a:srgbClr val="FDE2AB"/>
    <a:srgbClr val="000000"/>
    <a:srgbClr val="60606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35" autoAdjust="0"/>
    <p:restoredTop sz="70638" autoAdjust="0"/>
  </p:normalViewPr>
  <p:slideViewPr>
    <p:cSldViewPr showGuides="1">
      <p:cViewPr varScale="1">
        <p:scale>
          <a:sx n="85" d="100"/>
          <a:sy n="85" d="100"/>
        </p:scale>
        <p:origin x="-1450" y="-82"/>
      </p:cViewPr>
      <p:guideLst>
        <p:guide orient="horz" pos="164"/>
        <p:guide orient="horz" pos="1117"/>
        <p:guide orient="horz" pos="4156"/>
        <p:guide orient="horz" pos="4065"/>
        <p:guide orient="horz" pos="602"/>
        <p:guide orient="horz" pos="799"/>
        <p:guide orient="horz" pos="3113"/>
        <p:guide pos="158"/>
        <p:guide pos="5615"/>
        <p:guide pos="496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16" y="-8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marker>
            <c:symbol val="none"/>
          </c:marker>
          <c:cat>
            <c:numRef>
              <c:f>Sheet1!$A$1:$A$5</c:f>
              <c:numCache>
                <c:formatCode>General</c:formatCode>
                <c:ptCount val="5"/>
                <c:pt idx="0">
                  <c:v>2010</c:v>
                </c:pt>
                <c:pt idx="1">
                  <c:v>2020</c:v>
                </c:pt>
                <c:pt idx="2">
                  <c:v>2030</c:v>
                </c:pt>
                <c:pt idx="3">
                  <c:v>2040</c:v>
                </c:pt>
                <c:pt idx="4">
                  <c:v>2050</c:v>
                </c:pt>
              </c:numCache>
            </c:numRef>
          </c:cat>
          <c:val>
            <c:numRef>
              <c:f>Sheet1!$B$1:$B$5</c:f>
              <c:numCache>
                <c:formatCode>0%</c:formatCode>
                <c:ptCount val="5"/>
                <c:pt idx="0">
                  <c:v>0.2</c:v>
                </c:pt>
                <c:pt idx="1">
                  <c:v>0.253</c:v>
                </c:pt>
                <c:pt idx="2">
                  <c:v>0.31000000000000061</c:v>
                </c:pt>
                <c:pt idx="3">
                  <c:v>0.34700000000000086</c:v>
                </c:pt>
                <c:pt idx="4">
                  <c:v>0.37600000000000061</c:v>
                </c:pt>
              </c:numCache>
            </c:numRef>
          </c:val>
          <c:smooth val="0"/>
        </c:ser>
        <c:dLbls>
          <c:showLegendKey val="0"/>
          <c:showVal val="0"/>
          <c:showCatName val="0"/>
          <c:showSerName val="0"/>
          <c:showPercent val="0"/>
          <c:showBubbleSize val="0"/>
        </c:dLbls>
        <c:marker val="1"/>
        <c:smooth val="0"/>
        <c:axId val="80282752"/>
        <c:axId val="80284672"/>
      </c:lineChart>
      <c:catAx>
        <c:axId val="80282752"/>
        <c:scaling>
          <c:orientation val="minMax"/>
        </c:scaling>
        <c:delete val="0"/>
        <c:axPos val="b"/>
        <c:title>
          <c:tx>
            <c:rich>
              <a:bodyPr/>
              <a:lstStyle/>
              <a:p>
                <a:pPr>
                  <a:defRPr/>
                </a:pPr>
                <a:r>
                  <a:rPr lang="en-US"/>
                  <a:t>Year</a:t>
                </a:r>
              </a:p>
            </c:rich>
          </c:tx>
          <c:layout/>
          <c:overlay val="0"/>
        </c:title>
        <c:numFmt formatCode="General" sourceLinked="1"/>
        <c:majorTickMark val="out"/>
        <c:minorTickMark val="none"/>
        <c:tickLblPos val="nextTo"/>
        <c:crossAx val="80284672"/>
        <c:crosses val="autoZero"/>
        <c:auto val="1"/>
        <c:lblAlgn val="ctr"/>
        <c:lblOffset val="100"/>
        <c:noMultiLvlLbl val="0"/>
      </c:catAx>
      <c:valAx>
        <c:axId val="80284672"/>
        <c:scaling>
          <c:orientation val="minMax"/>
        </c:scaling>
        <c:delete val="0"/>
        <c:axPos val="l"/>
        <c:majorGridlines/>
        <c:title>
          <c:tx>
            <c:rich>
              <a:bodyPr rot="-5400000" vert="horz"/>
              <a:lstStyle/>
              <a:p>
                <a:pPr>
                  <a:defRPr/>
                </a:pPr>
                <a:r>
                  <a:rPr lang="en-US"/>
                  <a:t>% of aged to working-age</a:t>
                </a:r>
              </a:p>
            </c:rich>
          </c:tx>
          <c:layout/>
          <c:overlay val="0"/>
        </c:title>
        <c:numFmt formatCode="0%" sourceLinked="1"/>
        <c:majorTickMark val="out"/>
        <c:minorTickMark val="none"/>
        <c:tickLblPos val="nextTo"/>
        <c:crossAx val="8028275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2014-15</c:v>
                </c:pt>
              </c:strCache>
            </c:strRef>
          </c:tx>
          <c:invertIfNegative val="0"/>
          <c:cat>
            <c:strRef>
              <c:f>Sheet1!$A$2:$A$7</c:f>
              <c:strCache>
                <c:ptCount val="6"/>
                <c:pt idx="0">
                  <c:v>Health</c:v>
                </c:pt>
                <c:pt idx="1">
                  <c:v>Aged care</c:v>
                </c:pt>
                <c:pt idx="2">
                  <c:v>Age and Service Pensions</c:v>
                </c:pt>
                <c:pt idx="3">
                  <c:v>Other income support</c:v>
                </c:pt>
                <c:pt idx="4">
                  <c:v>Education</c:v>
                </c:pt>
                <c:pt idx="5">
                  <c:v>Defence</c:v>
                </c:pt>
              </c:strCache>
            </c:strRef>
          </c:cat>
          <c:val>
            <c:numRef>
              <c:f>Sheet1!$B$2:$B$7</c:f>
              <c:numCache>
                <c:formatCode>General</c:formatCode>
                <c:ptCount val="6"/>
                <c:pt idx="0">
                  <c:v>4.2</c:v>
                </c:pt>
                <c:pt idx="1">
                  <c:v>0.9</c:v>
                </c:pt>
                <c:pt idx="2">
                  <c:v>2.9</c:v>
                </c:pt>
                <c:pt idx="3">
                  <c:v>4.5</c:v>
                </c:pt>
                <c:pt idx="4">
                  <c:v>1.7</c:v>
                </c:pt>
                <c:pt idx="5">
                  <c:v>1.8</c:v>
                </c:pt>
              </c:numCache>
            </c:numRef>
          </c:val>
        </c:ser>
        <c:ser>
          <c:idx val="1"/>
          <c:order val="1"/>
          <c:tx>
            <c:strRef>
              <c:f>Sheet1!$C$1</c:f>
              <c:strCache>
                <c:ptCount val="1"/>
                <c:pt idx="0">
                  <c:v>2054-55</c:v>
                </c:pt>
              </c:strCache>
            </c:strRef>
          </c:tx>
          <c:spPr>
            <a:solidFill>
              <a:srgbClr val="8907D9"/>
            </a:solidFill>
          </c:spPr>
          <c:invertIfNegative val="0"/>
          <c:cat>
            <c:strRef>
              <c:f>Sheet1!$A$2:$A$7</c:f>
              <c:strCache>
                <c:ptCount val="6"/>
                <c:pt idx="0">
                  <c:v>Health</c:v>
                </c:pt>
                <c:pt idx="1">
                  <c:v>Aged care</c:v>
                </c:pt>
                <c:pt idx="2">
                  <c:v>Age and Service Pensions</c:v>
                </c:pt>
                <c:pt idx="3">
                  <c:v>Other income support</c:v>
                </c:pt>
                <c:pt idx="4">
                  <c:v>Education</c:v>
                </c:pt>
                <c:pt idx="5">
                  <c:v>Defence</c:v>
                </c:pt>
              </c:strCache>
            </c:strRef>
          </c:cat>
          <c:val>
            <c:numRef>
              <c:f>Sheet1!$C$2:$C$7</c:f>
              <c:numCache>
                <c:formatCode>General</c:formatCode>
                <c:ptCount val="6"/>
                <c:pt idx="0">
                  <c:v>5.5</c:v>
                </c:pt>
                <c:pt idx="1">
                  <c:v>1.7</c:v>
                </c:pt>
                <c:pt idx="2">
                  <c:v>2.7</c:v>
                </c:pt>
                <c:pt idx="3">
                  <c:v>3.2</c:v>
                </c:pt>
                <c:pt idx="4">
                  <c:v>1</c:v>
                </c:pt>
                <c:pt idx="5">
                  <c:v>2</c:v>
                </c:pt>
              </c:numCache>
            </c:numRef>
          </c:val>
        </c:ser>
        <c:dLbls>
          <c:showLegendKey val="0"/>
          <c:showVal val="0"/>
          <c:showCatName val="0"/>
          <c:showSerName val="0"/>
          <c:showPercent val="0"/>
          <c:showBubbleSize val="0"/>
        </c:dLbls>
        <c:gapWidth val="150"/>
        <c:axId val="81218176"/>
        <c:axId val="81252736"/>
      </c:barChart>
      <c:catAx>
        <c:axId val="81218176"/>
        <c:scaling>
          <c:orientation val="minMax"/>
        </c:scaling>
        <c:delete val="0"/>
        <c:axPos val="b"/>
        <c:majorTickMark val="out"/>
        <c:minorTickMark val="none"/>
        <c:tickLblPos val="nextTo"/>
        <c:txPr>
          <a:bodyPr/>
          <a:lstStyle/>
          <a:p>
            <a:pPr>
              <a:defRPr sz="1200"/>
            </a:pPr>
            <a:endParaRPr lang="en-US"/>
          </a:p>
        </c:txPr>
        <c:crossAx val="81252736"/>
        <c:crosses val="autoZero"/>
        <c:auto val="1"/>
        <c:lblAlgn val="ctr"/>
        <c:lblOffset val="100"/>
        <c:noMultiLvlLbl val="0"/>
      </c:catAx>
      <c:valAx>
        <c:axId val="81252736"/>
        <c:scaling>
          <c:orientation val="minMax"/>
        </c:scaling>
        <c:delete val="0"/>
        <c:axPos val="l"/>
        <c:title>
          <c:tx>
            <c:rich>
              <a:bodyPr rot="-5400000" vert="horz"/>
              <a:lstStyle/>
              <a:p>
                <a:pPr>
                  <a:defRPr sz="1400"/>
                </a:pPr>
                <a:r>
                  <a:rPr lang="en-AU" sz="1400" dirty="0" err="1" smtClean="0"/>
                  <a:t>Percent</a:t>
                </a:r>
                <a:r>
                  <a:rPr lang="en-AU" sz="1400" baseline="0" dirty="0" smtClean="0"/>
                  <a:t> of GDP</a:t>
                </a:r>
                <a:endParaRPr lang="en-AU" sz="1400" dirty="0"/>
              </a:p>
            </c:rich>
          </c:tx>
          <c:layout/>
          <c:overlay val="0"/>
        </c:title>
        <c:numFmt formatCode="General" sourceLinked="1"/>
        <c:majorTickMark val="out"/>
        <c:minorTickMark val="none"/>
        <c:tickLblPos val="nextTo"/>
        <c:txPr>
          <a:bodyPr/>
          <a:lstStyle/>
          <a:p>
            <a:pPr>
              <a:defRPr sz="1200"/>
            </a:pPr>
            <a:endParaRPr lang="en-US"/>
          </a:p>
        </c:txPr>
        <c:crossAx val="81218176"/>
        <c:crosses val="autoZero"/>
        <c:crossBetween val="between"/>
      </c:valAx>
    </c:plotArea>
    <c:legend>
      <c:legendPos val="b"/>
      <c:layout/>
      <c:overlay val="0"/>
      <c:txPr>
        <a:bodyPr/>
        <a:lstStyle/>
        <a:p>
          <a:pPr>
            <a:defRPr sz="1200"/>
          </a:pPr>
          <a:endParaRPr lang="en-US"/>
        </a:p>
      </c:txPr>
    </c:legend>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312" tIns="45657" rIns="91312" bIns="45657" rtlCol="0"/>
          <a:lstStyle>
            <a:lvl1pPr algn="l">
              <a:defRPr sz="1200"/>
            </a:lvl1pPr>
          </a:lstStyle>
          <a:p>
            <a:endParaRPr lang="en-AU"/>
          </a:p>
        </p:txBody>
      </p:sp>
      <p:sp>
        <p:nvSpPr>
          <p:cNvPr id="3" name="Date Placeholder 2"/>
          <p:cNvSpPr>
            <a:spLocks noGrp="1"/>
          </p:cNvSpPr>
          <p:nvPr>
            <p:ph type="dt" sz="quarter" idx="1"/>
          </p:nvPr>
        </p:nvSpPr>
        <p:spPr>
          <a:xfrm>
            <a:off x="3850444" y="0"/>
            <a:ext cx="2945659" cy="496332"/>
          </a:xfrm>
          <a:prstGeom prst="rect">
            <a:avLst/>
          </a:prstGeom>
        </p:spPr>
        <p:txBody>
          <a:bodyPr vert="horz" lIns="91312" tIns="45657" rIns="91312" bIns="45657" rtlCol="0"/>
          <a:lstStyle>
            <a:lvl1pPr algn="r">
              <a:defRPr sz="1200"/>
            </a:lvl1pPr>
          </a:lstStyle>
          <a:p>
            <a:fld id="{CD2223E2-ABDD-45F9-9326-2C21AE08FD21}" type="datetimeFigureOut">
              <a:rPr lang="en-US" smtClean="0"/>
              <a:pPr/>
              <a:t>4/3/2017</a:t>
            </a:fld>
            <a:endParaRPr lang="en-AU"/>
          </a:p>
        </p:txBody>
      </p:sp>
      <p:sp>
        <p:nvSpPr>
          <p:cNvPr id="4" name="Footer Placeholder 3"/>
          <p:cNvSpPr>
            <a:spLocks noGrp="1"/>
          </p:cNvSpPr>
          <p:nvPr>
            <p:ph type="ftr" sz="quarter" idx="2"/>
          </p:nvPr>
        </p:nvSpPr>
        <p:spPr>
          <a:xfrm>
            <a:off x="2" y="9428585"/>
            <a:ext cx="2945659" cy="496332"/>
          </a:xfrm>
          <a:prstGeom prst="rect">
            <a:avLst/>
          </a:prstGeom>
        </p:spPr>
        <p:txBody>
          <a:bodyPr vert="horz" lIns="91312" tIns="45657" rIns="91312" bIns="45657" rtlCol="0" anchor="b"/>
          <a:lstStyle>
            <a:lvl1pPr algn="l">
              <a:defRPr sz="1200"/>
            </a:lvl1pPr>
          </a:lstStyle>
          <a:p>
            <a:endParaRPr lang="en-AU"/>
          </a:p>
        </p:txBody>
      </p:sp>
      <p:sp>
        <p:nvSpPr>
          <p:cNvPr id="5" name="Slide Number Placeholder 4"/>
          <p:cNvSpPr>
            <a:spLocks noGrp="1"/>
          </p:cNvSpPr>
          <p:nvPr>
            <p:ph type="sldNum" sz="quarter" idx="3"/>
          </p:nvPr>
        </p:nvSpPr>
        <p:spPr>
          <a:xfrm>
            <a:off x="3850444" y="9428585"/>
            <a:ext cx="2945659" cy="496332"/>
          </a:xfrm>
          <a:prstGeom prst="rect">
            <a:avLst/>
          </a:prstGeom>
        </p:spPr>
        <p:txBody>
          <a:bodyPr vert="horz" lIns="91312" tIns="45657" rIns="91312" bIns="45657" rtlCol="0" anchor="b"/>
          <a:lstStyle>
            <a:lvl1pPr algn="r">
              <a:defRPr sz="1200"/>
            </a:lvl1pPr>
          </a:lstStyle>
          <a:p>
            <a:fld id="{7D62BEFC-FE9E-4A8D-AF09-7C7D3892D1C1}" type="slidenum">
              <a:rPr lang="en-AU" smtClean="0"/>
              <a:pPr/>
              <a:t>‹#›</a:t>
            </a:fld>
            <a:endParaRPr lang="en-AU"/>
          </a:p>
        </p:txBody>
      </p:sp>
    </p:spTree>
    <p:extLst>
      <p:ext uri="{BB962C8B-B14F-4D97-AF65-F5344CB8AC3E}">
        <p14:creationId xmlns:p14="http://schemas.microsoft.com/office/powerpoint/2010/main" val="1444319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332"/>
          </a:xfrm>
          <a:prstGeom prst="rect">
            <a:avLst/>
          </a:prstGeom>
        </p:spPr>
        <p:txBody>
          <a:bodyPr vert="horz" lIns="91312" tIns="45657" rIns="91312" bIns="45657" rtlCol="0"/>
          <a:lstStyle>
            <a:lvl1pPr algn="l">
              <a:defRPr sz="1200"/>
            </a:lvl1pPr>
          </a:lstStyle>
          <a:p>
            <a:endParaRPr lang="en-AU"/>
          </a:p>
        </p:txBody>
      </p:sp>
      <p:sp>
        <p:nvSpPr>
          <p:cNvPr id="3" name="Date Placeholder 2"/>
          <p:cNvSpPr>
            <a:spLocks noGrp="1"/>
          </p:cNvSpPr>
          <p:nvPr>
            <p:ph type="dt" idx="1"/>
          </p:nvPr>
        </p:nvSpPr>
        <p:spPr>
          <a:xfrm>
            <a:off x="3850444" y="0"/>
            <a:ext cx="2945659" cy="496332"/>
          </a:xfrm>
          <a:prstGeom prst="rect">
            <a:avLst/>
          </a:prstGeom>
        </p:spPr>
        <p:txBody>
          <a:bodyPr vert="horz" lIns="91312" tIns="45657" rIns="91312" bIns="45657" rtlCol="0"/>
          <a:lstStyle>
            <a:lvl1pPr algn="r">
              <a:defRPr sz="1200"/>
            </a:lvl1pPr>
          </a:lstStyle>
          <a:p>
            <a:fld id="{EBEEE0E7-875B-472D-82FD-0921116ED9FC}" type="datetimeFigureOut">
              <a:rPr lang="en-US" smtClean="0"/>
              <a:pPr/>
              <a:t>4/3/2017</a:t>
            </a:fld>
            <a:endParaRPr lang="en-AU"/>
          </a:p>
        </p:txBody>
      </p:sp>
      <p:sp>
        <p:nvSpPr>
          <p:cNvPr id="4" name="Slide Image Placeholder 3"/>
          <p:cNvSpPr>
            <a:spLocks noGrp="1" noRot="1" noChangeAspect="1"/>
          </p:cNvSpPr>
          <p:nvPr>
            <p:ph type="sldImg" idx="2"/>
          </p:nvPr>
        </p:nvSpPr>
        <p:spPr>
          <a:xfrm>
            <a:off x="919163" y="744538"/>
            <a:ext cx="4960937" cy="3721100"/>
          </a:xfrm>
          <a:prstGeom prst="rect">
            <a:avLst/>
          </a:prstGeom>
          <a:noFill/>
          <a:ln w="12700">
            <a:solidFill>
              <a:prstClr val="black"/>
            </a:solidFill>
          </a:ln>
        </p:spPr>
        <p:txBody>
          <a:bodyPr vert="horz" lIns="91312" tIns="45657" rIns="91312" bIns="45657"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312" tIns="45657" rIns="91312" bIns="4565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2" y="9428585"/>
            <a:ext cx="2945659" cy="496332"/>
          </a:xfrm>
          <a:prstGeom prst="rect">
            <a:avLst/>
          </a:prstGeom>
        </p:spPr>
        <p:txBody>
          <a:bodyPr vert="horz" lIns="91312" tIns="45657" rIns="91312" bIns="45657" rtlCol="0" anchor="b"/>
          <a:lstStyle>
            <a:lvl1pPr algn="l">
              <a:defRPr sz="1200"/>
            </a:lvl1pPr>
          </a:lstStyle>
          <a:p>
            <a:endParaRPr lang="en-AU"/>
          </a:p>
        </p:txBody>
      </p:sp>
      <p:sp>
        <p:nvSpPr>
          <p:cNvPr id="7" name="Slide Number Placeholder 6"/>
          <p:cNvSpPr>
            <a:spLocks noGrp="1"/>
          </p:cNvSpPr>
          <p:nvPr>
            <p:ph type="sldNum" sz="quarter" idx="5"/>
          </p:nvPr>
        </p:nvSpPr>
        <p:spPr>
          <a:xfrm>
            <a:off x="3850444" y="9428585"/>
            <a:ext cx="2945659" cy="496332"/>
          </a:xfrm>
          <a:prstGeom prst="rect">
            <a:avLst/>
          </a:prstGeom>
        </p:spPr>
        <p:txBody>
          <a:bodyPr vert="horz" lIns="91312" tIns="45657" rIns="91312" bIns="45657" rtlCol="0" anchor="b"/>
          <a:lstStyle>
            <a:lvl1pPr algn="r">
              <a:defRPr sz="1200"/>
            </a:lvl1pPr>
          </a:lstStyle>
          <a:p>
            <a:fld id="{70EEB80C-3D5D-4036-876C-B3AB82BF204A}" type="slidenum">
              <a:rPr lang="en-AU" smtClean="0"/>
              <a:pPr/>
              <a:t>‹#›</a:t>
            </a:fld>
            <a:endParaRPr lang="en-AU"/>
          </a:p>
        </p:txBody>
      </p:sp>
    </p:spTree>
    <p:extLst>
      <p:ext uri="{BB962C8B-B14F-4D97-AF65-F5344CB8AC3E}">
        <p14:creationId xmlns:p14="http://schemas.microsoft.com/office/powerpoint/2010/main" val="95753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baseline="0" dirty="0" smtClean="0"/>
          </a:p>
        </p:txBody>
      </p:sp>
      <p:sp>
        <p:nvSpPr>
          <p:cNvPr id="4" name="Slide Number Placeholder 3"/>
          <p:cNvSpPr>
            <a:spLocks noGrp="1"/>
          </p:cNvSpPr>
          <p:nvPr>
            <p:ph type="sldNum" sz="quarter" idx="10"/>
          </p:nvPr>
        </p:nvSpPr>
        <p:spPr/>
        <p:txBody>
          <a:bodyPr/>
          <a:lstStyle/>
          <a:p>
            <a:fld id="{70EEB80C-3D5D-4036-876C-B3AB82BF204A}"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0EEB80C-3D5D-4036-876C-B3AB82BF204A}" type="slidenum">
              <a:rPr lang="en-AU" smtClean="0"/>
              <a:pPr/>
              <a:t>12</a:t>
            </a:fld>
            <a:endParaRPr lang="en-AU"/>
          </a:p>
        </p:txBody>
      </p:sp>
      <p:sp>
        <p:nvSpPr>
          <p:cNvPr id="5" name="Notes Placeholder 4"/>
          <p:cNvSpPr>
            <a:spLocks noGrp="1"/>
          </p:cNvSpPr>
          <p:nvPr>
            <p:ph type="body" sz="quarter" idx="11"/>
          </p:nvPr>
        </p:nvSpPr>
        <p:spPr/>
        <p:txBody>
          <a:bodyPr/>
          <a:lstStyle/>
          <a:p>
            <a:endParaRPr lang="en-A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0EEB80C-3D5D-4036-876C-B3AB82BF204A}" type="slidenum">
              <a:rPr lang="en-AU" smtClean="0"/>
              <a:pPr/>
              <a:t>13</a:t>
            </a:fld>
            <a:endParaRPr lang="en-AU"/>
          </a:p>
        </p:txBody>
      </p:sp>
      <p:sp>
        <p:nvSpPr>
          <p:cNvPr id="5" name="Notes Placeholder 4"/>
          <p:cNvSpPr>
            <a:spLocks noGrp="1"/>
          </p:cNvSpPr>
          <p:nvPr>
            <p:ph type="body" sz="quarter" idx="11"/>
          </p:nvPr>
        </p:nvSpPr>
        <p:spPr/>
        <p:txBody>
          <a:bodyPr/>
          <a:lstStyle/>
          <a:p>
            <a:endParaRPr lang="en-AU"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0EEB80C-3D5D-4036-876C-B3AB82BF204A}" type="slidenum">
              <a:rPr lang="en-AU" smtClean="0"/>
              <a:pPr/>
              <a:t>14</a:t>
            </a:fld>
            <a:endParaRPr lang="en-AU"/>
          </a:p>
        </p:txBody>
      </p:sp>
      <p:sp>
        <p:nvSpPr>
          <p:cNvPr id="5" name="Notes Placeholder 4"/>
          <p:cNvSpPr>
            <a:spLocks noGrp="1"/>
          </p:cNvSpPr>
          <p:nvPr>
            <p:ph type="body" sz="quarter" idx="11"/>
          </p:nvPr>
        </p:nvSpPr>
        <p:spPr/>
        <p:txBody>
          <a:bodyPr/>
          <a:lstStyle/>
          <a:p>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70EEB80C-3D5D-4036-876C-B3AB82BF204A}" type="slidenum">
              <a:rPr lang="en-AU" smtClean="0"/>
              <a:pPr/>
              <a:t>15</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0EEB80C-3D5D-4036-876C-B3AB82BF204A}" type="slidenum">
              <a:rPr lang="en-AU" smtClean="0"/>
              <a:pPr/>
              <a:t>16</a:t>
            </a:fld>
            <a:endParaRPr lang="en-AU"/>
          </a:p>
        </p:txBody>
      </p:sp>
      <p:sp>
        <p:nvSpPr>
          <p:cNvPr id="5" name="Notes Placeholder 4"/>
          <p:cNvSpPr>
            <a:spLocks noGrp="1"/>
          </p:cNvSpPr>
          <p:nvPr>
            <p:ph type="body" sz="quarter" idx="11"/>
          </p:nvPr>
        </p:nvSpPr>
        <p:spPr/>
        <p:txBody>
          <a:bodyPr/>
          <a:lstStyle/>
          <a:p>
            <a:endParaRPr lang="en-AU"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0EEB80C-3D5D-4036-876C-B3AB82BF204A}" type="slidenum">
              <a:rPr lang="en-AU" smtClean="0"/>
              <a:pPr/>
              <a:t>17</a:t>
            </a:fld>
            <a:endParaRPr lang="en-AU"/>
          </a:p>
        </p:txBody>
      </p:sp>
      <p:sp>
        <p:nvSpPr>
          <p:cNvPr id="5" name="Notes Placeholder 4"/>
          <p:cNvSpPr>
            <a:spLocks noGrp="1"/>
          </p:cNvSpPr>
          <p:nvPr>
            <p:ph type="body" sz="quarter" idx="11"/>
          </p:nvPr>
        </p:nvSpPr>
        <p:spPr/>
        <p:txBody>
          <a:bodyPr/>
          <a:lstStyle/>
          <a:p>
            <a:endParaRPr lang="en-AU"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0EEB80C-3D5D-4036-876C-B3AB82BF204A}" type="slidenum">
              <a:rPr lang="en-AU" smtClean="0"/>
              <a:pPr/>
              <a:t>18</a:t>
            </a:fld>
            <a:endParaRPr lang="en-AU"/>
          </a:p>
        </p:txBody>
      </p:sp>
      <p:sp>
        <p:nvSpPr>
          <p:cNvPr id="5" name="Notes Placeholder 4"/>
          <p:cNvSpPr>
            <a:spLocks noGrp="1"/>
          </p:cNvSpPr>
          <p:nvPr>
            <p:ph type="body" sz="quarter" idx="11"/>
          </p:nvPr>
        </p:nvSpPr>
        <p:spPr/>
        <p:txBody>
          <a:bodyPr/>
          <a:lstStyle/>
          <a:p>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0EEB80C-3D5D-4036-876C-B3AB82BF204A}" type="slidenum">
              <a:rPr lang="en-AU" smtClean="0"/>
              <a:pPr/>
              <a:t>19</a:t>
            </a:fld>
            <a:endParaRPr lang="en-AU"/>
          </a:p>
        </p:txBody>
      </p:sp>
      <p:sp>
        <p:nvSpPr>
          <p:cNvPr id="5" name="Notes Placeholder 4"/>
          <p:cNvSpPr>
            <a:spLocks noGrp="1"/>
          </p:cNvSpPr>
          <p:nvPr>
            <p:ph type="body" sz="quarter" idx="11"/>
          </p:nvPr>
        </p:nvSpPr>
        <p:spPr/>
        <p:txBody>
          <a:bodyPr/>
          <a:lstStyle/>
          <a:p>
            <a:endParaRPr lang="en-AU"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0EEB80C-3D5D-4036-876C-B3AB82BF204A}" type="slidenum">
              <a:rPr lang="en-AU" smtClean="0"/>
              <a:pPr/>
              <a:t>20</a:t>
            </a:fld>
            <a:endParaRPr lang="en-AU"/>
          </a:p>
        </p:txBody>
      </p:sp>
      <p:sp>
        <p:nvSpPr>
          <p:cNvPr id="5" name="Notes Placeholder 4"/>
          <p:cNvSpPr>
            <a:spLocks noGrp="1"/>
          </p:cNvSpPr>
          <p:nvPr>
            <p:ph type="body" sz="quarter" idx="11"/>
          </p:nvPr>
        </p:nvSpPr>
        <p:spPr/>
        <p:txBody>
          <a:bodyPr/>
          <a:lstStyle/>
          <a:p>
            <a:endParaRPr lang="en-AU"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0EEB80C-3D5D-4036-876C-B3AB82BF204A}" type="slidenum">
              <a:rPr lang="en-AU" smtClean="0"/>
              <a:pPr/>
              <a:t>21</a:t>
            </a:fld>
            <a:endParaRPr lang="en-AU"/>
          </a:p>
        </p:txBody>
      </p:sp>
      <p:sp>
        <p:nvSpPr>
          <p:cNvPr id="5" name="Notes Placeholder 4"/>
          <p:cNvSpPr>
            <a:spLocks noGrp="1"/>
          </p:cNvSpPr>
          <p:nvPr>
            <p:ph type="body" sz="quarter" idx="11"/>
          </p:nvPr>
        </p:nvSpPr>
        <p:spPr/>
        <p:txBody>
          <a:bodyPr/>
          <a:lstStyle/>
          <a:p>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0EEB80C-3D5D-4036-876C-B3AB82BF204A}" type="slidenum">
              <a:rPr lang="en-AU" smtClean="0"/>
              <a:pPr/>
              <a:t>2</a:t>
            </a:fld>
            <a:endParaRPr lang="en-AU"/>
          </a:p>
        </p:txBody>
      </p:sp>
    </p:spTree>
    <p:extLst>
      <p:ext uri="{BB962C8B-B14F-4D97-AF65-F5344CB8AC3E}">
        <p14:creationId xmlns:p14="http://schemas.microsoft.com/office/powerpoint/2010/main" val="2083208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EB80C-3D5D-4036-876C-B3AB82BF204A}" type="slidenum">
              <a:rPr lang="en-AU" smtClean="0"/>
              <a:pPr/>
              <a:t>22</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0EEB80C-3D5D-4036-876C-B3AB82BF204A}" type="slidenum">
              <a:rPr lang="en-AU" smtClean="0"/>
              <a:pPr/>
              <a:t>23</a:t>
            </a:fld>
            <a:endParaRPr lang="en-AU"/>
          </a:p>
        </p:txBody>
      </p:sp>
      <p:sp>
        <p:nvSpPr>
          <p:cNvPr id="3" name="Notes Placeholder 2"/>
          <p:cNvSpPr>
            <a:spLocks noGrp="1"/>
          </p:cNvSpPr>
          <p:nvPr>
            <p:ph type="body" sz="quarter" idx="11"/>
          </p:nvPr>
        </p:nvSpPr>
        <p:spPr>
          <a:xfrm>
            <a:off x="734541" y="4675287"/>
            <a:ext cx="5438140" cy="4466987"/>
          </a:xfrm>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70EEB80C-3D5D-4036-876C-B3AB82BF204A}" type="slidenum">
              <a:rPr lang="en-AU" smtClean="0"/>
              <a:pPr/>
              <a:t>24</a:t>
            </a:fld>
            <a:endParaRPr lang="en-A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70EEB80C-3D5D-4036-876C-B3AB82BF204A}" type="slidenum">
              <a:rPr lang="en-AU" smtClean="0"/>
              <a:pPr/>
              <a:t>25</a:t>
            </a:fld>
            <a:endParaRPr lang="en-A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EEB80C-3D5D-4036-876C-B3AB82BF204A}" type="slidenum">
              <a:rPr lang="en-AU" smtClean="0"/>
              <a:pPr/>
              <a:t>26</a:t>
            </a:fld>
            <a:endParaRPr lang="en-A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70EEB80C-3D5D-4036-876C-B3AB82BF204A}" type="slidenum">
              <a:rPr lang="en-AU" smtClean="0"/>
              <a:pPr/>
              <a:t>27</a:t>
            </a:fld>
            <a:endParaRPr lang="en-A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70EEB80C-3D5D-4036-876C-B3AB82BF204A}" type="slidenum">
              <a:rPr lang="en-AU" smtClean="0"/>
              <a:pPr/>
              <a:t>28</a:t>
            </a:fld>
            <a:endParaRPr lang="en-AU"/>
          </a:p>
        </p:txBody>
      </p:sp>
    </p:spTree>
    <p:extLst>
      <p:ext uri="{BB962C8B-B14F-4D97-AF65-F5344CB8AC3E}">
        <p14:creationId xmlns:p14="http://schemas.microsoft.com/office/powerpoint/2010/main" val="33869317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70EEB80C-3D5D-4036-876C-B3AB82BF204A}" type="slidenum">
              <a:rPr lang="en-AU" smtClean="0"/>
              <a:pPr/>
              <a:t>29</a:t>
            </a:fld>
            <a:endParaRPr lang="en-AU"/>
          </a:p>
        </p:txBody>
      </p:sp>
    </p:spTree>
    <p:extLst>
      <p:ext uri="{BB962C8B-B14F-4D97-AF65-F5344CB8AC3E}">
        <p14:creationId xmlns:p14="http://schemas.microsoft.com/office/powerpoint/2010/main" val="27434229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70EEB80C-3D5D-4036-876C-B3AB82BF204A}" type="slidenum">
              <a:rPr lang="en-AU" smtClean="0"/>
              <a:pPr/>
              <a:t>30</a:t>
            </a:fld>
            <a:endParaRPr lang="en-AU"/>
          </a:p>
        </p:txBody>
      </p:sp>
    </p:spTree>
    <p:extLst>
      <p:ext uri="{BB962C8B-B14F-4D97-AF65-F5344CB8AC3E}">
        <p14:creationId xmlns:p14="http://schemas.microsoft.com/office/powerpoint/2010/main" val="41749618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70EEB80C-3D5D-4036-876C-B3AB82BF204A}" type="slidenum">
              <a:rPr lang="en-AU" smtClean="0"/>
              <a:pPr/>
              <a:t>31</a:t>
            </a:fld>
            <a:endParaRPr lang="en-AU"/>
          </a:p>
        </p:txBody>
      </p:sp>
    </p:spTree>
    <p:extLst>
      <p:ext uri="{BB962C8B-B14F-4D97-AF65-F5344CB8AC3E}">
        <p14:creationId xmlns:p14="http://schemas.microsoft.com/office/powerpoint/2010/main" val="4174961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0EEB80C-3D5D-4036-876C-B3AB82BF204A}" type="slidenum">
              <a:rPr lang="en-AU" smtClean="0"/>
              <a:pPr/>
              <a:t>3</a:t>
            </a:fld>
            <a:endParaRPr lang="en-AU"/>
          </a:p>
        </p:txBody>
      </p:sp>
      <p:sp>
        <p:nvSpPr>
          <p:cNvPr id="5" name="Notes Placeholder 4"/>
          <p:cNvSpPr>
            <a:spLocks noGrp="1"/>
          </p:cNvSpPr>
          <p:nvPr>
            <p:ph type="body" sz="quarter" idx="11"/>
          </p:nvPr>
        </p:nvSpPr>
        <p:spPr/>
        <p:txBody>
          <a:bodyPr/>
          <a:lstStyle/>
          <a:p>
            <a:endParaRPr lang="en-A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0EEB80C-3D5D-4036-876C-B3AB82BF204A}" type="slidenum">
              <a:rPr lang="en-AU" smtClean="0"/>
              <a:pPr/>
              <a:t>32</a:t>
            </a:fld>
            <a:endParaRPr lang="en-AU"/>
          </a:p>
        </p:txBody>
      </p:sp>
    </p:spTree>
    <p:extLst>
      <p:ext uri="{BB962C8B-B14F-4D97-AF65-F5344CB8AC3E}">
        <p14:creationId xmlns:p14="http://schemas.microsoft.com/office/powerpoint/2010/main" val="2807265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EEB80C-3D5D-4036-876C-B3AB82BF204A}" type="slidenum">
              <a:rPr lang="en-AU" smtClean="0"/>
              <a:pPr/>
              <a:t>33</a:t>
            </a:fld>
            <a:endParaRPr lang="en-A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baseline="0" dirty="0" smtClean="0"/>
          </a:p>
        </p:txBody>
      </p:sp>
      <p:sp>
        <p:nvSpPr>
          <p:cNvPr id="4" name="Slide Number Placeholder 3"/>
          <p:cNvSpPr>
            <a:spLocks noGrp="1"/>
          </p:cNvSpPr>
          <p:nvPr>
            <p:ph type="sldNum" sz="quarter" idx="10"/>
          </p:nvPr>
        </p:nvSpPr>
        <p:spPr/>
        <p:txBody>
          <a:bodyPr/>
          <a:lstStyle/>
          <a:p>
            <a:fld id="{70EEB80C-3D5D-4036-876C-B3AB82BF204A}" type="slidenum">
              <a:rPr lang="en-AU" smtClean="0"/>
              <a:pPr/>
              <a:t>34</a:t>
            </a:fld>
            <a:endParaRPr lang="en-AU"/>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70EEB80C-3D5D-4036-876C-B3AB82BF204A}" type="slidenum">
              <a:rPr lang="en-AU" smtClean="0"/>
              <a:pPr/>
              <a:t>35</a:t>
            </a:fld>
            <a:endParaRPr lang="en-A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70EEB80C-3D5D-4036-876C-B3AB82BF204A}" type="slidenum">
              <a:rPr lang="en-AU" smtClean="0"/>
              <a:pPr/>
              <a:t>36</a:t>
            </a:fld>
            <a:endParaRPr lang="en-AU"/>
          </a:p>
        </p:txBody>
      </p:sp>
    </p:spTree>
    <p:extLst>
      <p:ext uri="{BB962C8B-B14F-4D97-AF65-F5344CB8AC3E}">
        <p14:creationId xmlns:p14="http://schemas.microsoft.com/office/powerpoint/2010/main" val="3536713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0EEB80C-3D5D-4036-876C-B3AB82BF204A}" type="slidenum">
              <a:rPr lang="en-AU" smtClean="0"/>
              <a:pPr/>
              <a:t>4</a:t>
            </a:fld>
            <a:endParaRPr lang="en-AU"/>
          </a:p>
        </p:txBody>
      </p:sp>
      <p:sp>
        <p:nvSpPr>
          <p:cNvPr id="5" name="Notes Placeholder 4"/>
          <p:cNvSpPr>
            <a:spLocks noGrp="1"/>
          </p:cNvSpPr>
          <p:nvPr>
            <p:ph type="body" sz="quarter" idx="11"/>
          </p:nvPr>
        </p:nvSpPr>
        <p:spPr/>
        <p:txBody>
          <a:bodyPr/>
          <a:lstStyle/>
          <a:p>
            <a:endParaRPr lang="en-A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0EEB80C-3D5D-4036-876C-B3AB82BF204A}" type="slidenum">
              <a:rPr lang="en-AU" smtClean="0"/>
              <a:pPr/>
              <a:t>5</a:t>
            </a:fld>
            <a:endParaRPr lang="en-AU"/>
          </a:p>
        </p:txBody>
      </p:sp>
      <p:sp>
        <p:nvSpPr>
          <p:cNvPr id="5" name="Notes Placeholder 4"/>
          <p:cNvSpPr>
            <a:spLocks noGrp="1"/>
          </p:cNvSpPr>
          <p:nvPr>
            <p:ph type="body" sz="quarter" idx="11"/>
          </p:nvPr>
        </p:nvSpPr>
        <p:spPr/>
        <p:txBody>
          <a:bodyPr/>
          <a:lstStyle/>
          <a:p>
            <a:endParaRPr lang="en-A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0EEB80C-3D5D-4036-876C-B3AB82BF204A}" type="slidenum">
              <a:rPr lang="en-AU" smtClean="0"/>
              <a:pPr/>
              <a:t>6</a:t>
            </a:fld>
            <a:endParaRPr lang="en-AU"/>
          </a:p>
        </p:txBody>
      </p:sp>
      <p:sp>
        <p:nvSpPr>
          <p:cNvPr id="5" name="Notes Placeholder 4"/>
          <p:cNvSpPr>
            <a:spLocks noGrp="1"/>
          </p:cNvSpPr>
          <p:nvPr>
            <p:ph type="body" sz="quarter" idx="11"/>
          </p:nvPr>
        </p:nvSpPr>
        <p:spPr/>
        <p:txBody>
          <a:bodyPr/>
          <a:lstStyle/>
          <a:p>
            <a:endParaRPr lang="en-A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smtClean="0"/>
          </a:p>
        </p:txBody>
      </p:sp>
      <p:sp>
        <p:nvSpPr>
          <p:cNvPr id="4" name="Slide Number Placeholder 3"/>
          <p:cNvSpPr>
            <a:spLocks noGrp="1"/>
          </p:cNvSpPr>
          <p:nvPr>
            <p:ph type="sldNum" sz="quarter" idx="10"/>
          </p:nvPr>
        </p:nvSpPr>
        <p:spPr/>
        <p:txBody>
          <a:bodyPr/>
          <a:lstStyle/>
          <a:p>
            <a:fld id="{70EEB80C-3D5D-4036-876C-B3AB82BF204A}"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70EEB80C-3D5D-4036-876C-B3AB82BF204A}" type="slidenum">
              <a:rPr lang="en-AU" smtClean="0"/>
              <a:pPr/>
              <a:t>8</a:t>
            </a:fld>
            <a:endParaRPr lang="en-AU"/>
          </a:p>
        </p:txBody>
      </p:sp>
    </p:spTree>
    <p:extLst>
      <p:ext uri="{BB962C8B-B14F-4D97-AF65-F5344CB8AC3E}">
        <p14:creationId xmlns:p14="http://schemas.microsoft.com/office/powerpoint/2010/main" val="4027843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0EEB80C-3D5D-4036-876C-B3AB82BF204A}" type="slidenum">
              <a:rPr lang="en-AU" smtClean="0"/>
              <a:pPr/>
              <a:t>11</a:t>
            </a:fld>
            <a:endParaRPr lang="en-AU"/>
          </a:p>
        </p:txBody>
      </p:sp>
      <p:sp>
        <p:nvSpPr>
          <p:cNvPr id="5" name="Notes Placeholder 4"/>
          <p:cNvSpPr>
            <a:spLocks noGrp="1"/>
          </p:cNvSpPr>
          <p:nvPr>
            <p:ph type="body" sz="quarter" idx="11"/>
          </p:nvPr>
        </p:nvSpPr>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 Title Slide">
    <p:spTree>
      <p:nvGrpSpPr>
        <p:cNvPr id="1" name=""/>
        <p:cNvGrpSpPr/>
        <p:nvPr/>
      </p:nvGrpSpPr>
      <p:grpSpPr>
        <a:xfrm>
          <a:off x="0" y="0"/>
          <a:ext cx="0" cy="0"/>
          <a:chOff x="0" y="0"/>
          <a:chExt cx="0" cy="0"/>
        </a:xfrm>
      </p:grpSpPr>
      <p:sp>
        <p:nvSpPr>
          <p:cNvPr id="27" name="Rectangle 26"/>
          <p:cNvSpPr/>
          <p:nvPr userDrawn="1"/>
        </p:nvSpPr>
        <p:spPr bwMode="white">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Rectangle 7"/>
          <p:cNvSpPr/>
          <p:nvPr userDrawn="1"/>
        </p:nvSpPr>
        <p:spPr bwMode="invGray">
          <a:xfrm>
            <a:off x="1071538" y="0"/>
            <a:ext cx="8072462" cy="63292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Rectangle 21"/>
          <p:cNvSpPr/>
          <p:nvPr userDrawn="1"/>
        </p:nvSpPr>
        <p:spPr bwMode="ltGray">
          <a:xfrm>
            <a:off x="1071536" y="4200304"/>
            <a:ext cx="2304000" cy="2304000"/>
          </a:xfrm>
          <a:prstGeom prst="rect">
            <a:avLst/>
          </a:prstGeom>
          <a:solidFill>
            <a:srgbClr val="4214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hasCustomPrompt="1"/>
          </p:nvPr>
        </p:nvSpPr>
        <p:spPr>
          <a:xfrm>
            <a:off x="1331912" y="285729"/>
            <a:ext cx="7704138" cy="1000132"/>
          </a:xfrm>
        </p:spPr>
        <p:txBody>
          <a:bodyPr>
            <a:normAutofit/>
          </a:bodyPr>
          <a:lstStyle>
            <a:lvl1pPr marL="0" marR="0" indent="0" algn="l" defTabSz="914400" rtl="0" eaLnBrk="1" fontAlgn="auto" latinLnBrk="0" hangingPunct="1">
              <a:lnSpc>
                <a:spcPts val="3100"/>
              </a:lnSpc>
              <a:spcBef>
                <a:spcPct val="0"/>
              </a:spcBef>
              <a:spcAft>
                <a:spcPts val="0"/>
              </a:spcAft>
              <a:buClrTx/>
              <a:buSzTx/>
              <a:buFontTx/>
              <a:buNone/>
              <a:tabLst/>
              <a:defRPr sz="3600" b="0" baseline="0">
                <a:solidFill>
                  <a:schemeClr val="bg1"/>
                </a:solidFill>
              </a:defRPr>
            </a:lvl1pPr>
          </a:lstStyle>
          <a:p>
            <a:r>
              <a:rPr lang="en-AU" dirty="0" smtClean="0"/>
              <a:t>PRESENTATION TITLE HERE</a:t>
            </a:r>
            <a:endParaRPr lang="en-AU" dirty="0"/>
          </a:p>
        </p:txBody>
      </p:sp>
      <p:sp>
        <p:nvSpPr>
          <p:cNvPr id="3" name="Subtitle 2"/>
          <p:cNvSpPr>
            <a:spLocks noGrp="1"/>
          </p:cNvSpPr>
          <p:nvPr>
            <p:ph type="subTitle" idx="1" hasCustomPrompt="1"/>
          </p:nvPr>
        </p:nvSpPr>
        <p:spPr>
          <a:xfrm>
            <a:off x="1331912" y="1285860"/>
            <a:ext cx="7704137" cy="500066"/>
          </a:xfrm>
        </p:spPr>
        <p:txBody>
          <a:bodyPr vert="horz" lIns="91440" tIns="45720" rIns="91440" bIns="45720" rtlCol="0" anchor="ctr">
            <a:normAutofit/>
          </a:bodyPr>
          <a:lstStyle>
            <a:lvl1pPr marL="0" indent="0" algn="l" defTabSz="914400" rtl="0" eaLnBrk="1" latinLnBrk="0" hangingPunct="1">
              <a:spcBef>
                <a:spcPct val="0"/>
              </a:spcBef>
              <a:buNone/>
              <a:defRPr lang="en-AU" sz="2000" b="0" kern="1200" baseline="0" dirty="0" smtClean="0">
                <a:solidFill>
                  <a:schemeClr val="bg1"/>
                </a:solidFill>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 Heading | Use Line Dividers To Separate Headings (Shift \)</a:t>
            </a:r>
            <a:endParaRPr lang="en-AU" dirty="0"/>
          </a:p>
        </p:txBody>
      </p:sp>
      <p:sp>
        <p:nvSpPr>
          <p:cNvPr id="11" name="Content Placeholder 25"/>
          <p:cNvSpPr>
            <a:spLocks noGrp="1"/>
          </p:cNvSpPr>
          <p:nvPr>
            <p:ph sz="quarter" idx="11" hasCustomPrompt="1"/>
          </p:nvPr>
        </p:nvSpPr>
        <p:spPr>
          <a:xfrm>
            <a:off x="3428992" y="5286388"/>
            <a:ext cx="5572133" cy="285752"/>
          </a:xfrm>
        </p:spPr>
        <p:txBody>
          <a:bodyPr lIns="0" tIns="0" rIns="0" bIns="0" anchor="t" anchorCtr="0">
            <a:noAutofit/>
          </a:bodyPr>
          <a:lstStyle>
            <a:lvl1pPr marL="174625" marR="0" indent="-174625" algn="r" defTabSz="914400" rtl="0" eaLnBrk="1" fontAlgn="auto" latinLnBrk="0" hangingPunct="1">
              <a:lnSpc>
                <a:spcPct val="100000"/>
              </a:lnSpc>
              <a:spcBef>
                <a:spcPts val="500"/>
              </a:spcBef>
              <a:spcAft>
                <a:spcPts val="500"/>
              </a:spcAft>
              <a:buClr>
                <a:schemeClr val="accent1"/>
              </a:buClr>
              <a:buSzTx/>
              <a:buFont typeface="Arial" pitchFamily="34" charset="0"/>
              <a:buNone/>
              <a:tabLst/>
              <a:defRPr sz="1400" baseline="0">
                <a:solidFill>
                  <a:schemeClr val="bg1"/>
                </a:solidFill>
              </a:defRPr>
            </a:lvl1pPr>
            <a:lvl2pPr algn="r">
              <a:buNone/>
              <a:defRPr/>
            </a:lvl2pPr>
            <a:lvl3pPr algn="r">
              <a:buNone/>
              <a:defRPr/>
            </a:lvl3pPr>
            <a:lvl4pPr algn="r">
              <a:buNone/>
              <a:defRPr/>
            </a:lvl4pPr>
            <a:lvl5pPr algn="r">
              <a:buNone/>
              <a:defRPr/>
            </a:lvl5pPr>
          </a:lstStyle>
          <a:p>
            <a:pPr marL="174625" marR="0" lvl="0" indent="-174625" algn="r" defTabSz="914400" rtl="0" eaLnBrk="1" fontAlgn="auto" latinLnBrk="0" hangingPunct="1">
              <a:lnSpc>
                <a:spcPct val="100000"/>
              </a:lnSpc>
              <a:spcBef>
                <a:spcPts val="500"/>
              </a:spcBef>
              <a:spcAft>
                <a:spcPts val="500"/>
              </a:spcAft>
              <a:buClr>
                <a:schemeClr val="accent1"/>
              </a:buClr>
              <a:buSzTx/>
              <a:buFont typeface="Arial" pitchFamily="34" charset="0"/>
              <a:buNone/>
              <a:tabLst/>
              <a:defRPr/>
            </a:pPr>
            <a:r>
              <a:rPr lang="en-US" dirty="0" smtClean="0"/>
              <a:t>UNIT OR PROGRAM NAME </a:t>
            </a:r>
            <a:r>
              <a:rPr lang="en-AU" dirty="0" smtClean="0"/>
              <a:t>(Use Line Dividers)</a:t>
            </a:r>
            <a:endParaRPr lang="en-US" dirty="0" smtClean="0"/>
          </a:p>
        </p:txBody>
      </p:sp>
      <p:sp>
        <p:nvSpPr>
          <p:cNvPr id="12" name="Content Placeholder 25"/>
          <p:cNvSpPr>
            <a:spLocks noGrp="1"/>
          </p:cNvSpPr>
          <p:nvPr>
            <p:ph sz="quarter" idx="12" hasCustomPrompt="1"/>
          </p:nvPr>
        </p:nvSpPr>
        <p:spPr>
          <a:xfrm>
            <a:off x="3428992" y="5000636"/>
            <a:ext cx="5572133" cy="285752"/>
          </a:xfrm>
        </p:spPr>
        <p:txBody>
          <a:bodyPr lIns="0" tIns="0" rIns="0" bIns="0" anchor="b" anchorCtr="0">
            <a:noAutofit/>
          </a:bodyPr>
          <a:lstStyle>
            <a:lvl1pPr algn="r">
              <a:buNone/>
              <a:defRPr sz="1400" baseline="0">
                <a:solidFill>
                  <a:schemeClr val="bg1"/>
                </a:solidFill>
              </a:defRPr>
            </a:lvl1pPr>
            <a:lvl2pPr algn="r">
              <a:buNone/>
              <a:defRPr/>
            </a:lvl2pPr>
            <a:lvl3pPr algn="r">
              <a:buNone/>
              <a:defRPr/>
            </a:lvl3pPr>
            <a:lvl4pPr algn="r">
              <a:buNone/>
              <a:defRPr/>
            </a:lvl4pPr>
            <a:lvl5pPr algn="r">
              <a:buNone/>
              <a:defRPr/>
            </a:lvl5pPr>
          </a:lstStyle>
          <a:p>
            <a:pPr lvl="0"/>
            <a:r>
              <a:rPr lang="en-US" dirty="0" smtClean="0"/>
              <a:t>AUTHOR’S NAME | TITLE </a:t>
            </a:r>
            <a:r>
              <a:rPr lang="en-AU" dirty="0" smtClean="0"/>
              <a:t>(Use Line Dividers)</a:t>
            </a:r>
            <a:endParaRPr lang="en-US" dirty="0" smtClean="0"/>
          </a:p>
        </p:txBody>
      </p:sp>
      <p:grpSp>
        <p:nvGrpSpPr>
          <p:cNvPr id="21" name="Group 20"/>
          <p:cNvGrpSpPr/>
          <p:nvPr userDrawn="1"/>
        </p:nvGrpSpPr>
        <p:grpSpPr>
          <a:xfrm>
            <a:off x="261938" y="5715016"/>
            <a:ext cx="1612106" cy="789289"/>
            <a:chOff x="261938" y="5715016"/>
            <a:chExt cx="1612106" cy="789289"/>
          </a:xfrm>
        </p:grpSpPr>
        <p:sp>
          <p:nvSpPr>
            <p:cNvPr id="18" name="Rectangle 17"/>
            <p:cNvSpPr/>
            <p:nvPr userDrawn="1"/>
          </p:nvSpPr>
          <p:spPr>
            <a:xfrm flipH="1">
              <a:off x="261938" y="5715016"/>
              <a:ext cx="1612106" cy="7892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9" name="Picture 18" descr="USY_MB1_rgb_Reversed_Standard_Logo.png"/>
            <p:cNvPicPr>
              <a:picLocks noChangeAspect="1"/>
            </p:cNvPicPr>
            <p:nvPr userDrawn="1"/>
          </p:nvPicPr>
          <p:blipFill>
            <a:blip r:embed="rId2" cstate="print"/>
            <a:stretch>
              <a:fillRect/>
            </a:stretch>
          </p:blipFill>
          <p:spPr>
            <a:xfrm>
              <a:off x="433773" y="5890063"/>
              <a:ext cx="1268436" cy="439194"/>
            </a:xfrm>
            <a:prstGeom prst="rect">
              <a:avLst/>
            </a:prstGeom>
          </p:spPr>
        </p:pic>
      </p:grpSp>
      <p:sp>
        <p:nvSpPr>
          <p:cNvPr id="14" name="Rectangle 13"/>
          <p:cNvSpPr/>
          <p:nvPr userDrawn="1"/>
        </p:nvSpPr>
        <p:spPr bwMode="black">
          <a:xfrm>
            <a:off x="1090609" y="4220262"/>
            <a:ext cx="2266945" cy="276999"/>
          </a:xfrm>
          <a:prstGeom prst="rect">
            <a:avLst/>
          </a:prstGeom>
        </p:spPr>
        <p:txBody>
          <a:bodyPr wrap="square">
            <a:spAutoFit/>
          </a:bodyPr>
          <a:lstStyle/>
          <a:p>
            <a:pPr marL="0" marR="0" lvl="0" indent="0" algn="ctr" defTabSz="914400" rtl="0" eaLnBrk="1" fontAlgn="auto" latinLnBrk="0" hangingPunct="1">
              <a:lnSpc>
                <a:spcPct val="100000"/>
              </a:lnSpc>
              <a:spcBef>
                <a:spcPts val="500"/>
              </a:spcBef>
              <a:spcAft>
                <a:spcPts val="500"/>
              </a:spcAft>
              <a:buClr>
                <a:schemeClr val="accent1"/>
              </a:buClr>
              <a:buSzTx/>
              <a:buFont typeface="Arial" pitchFamily="34" charset="0"/>
              <a:buNone/>
              <a:tabLst/>
              <a:defRPr/>
            </a:pPr>
            <a:r>
              <a:rPr lang="en-US" sz="1200" dirty="0" smtClean="0">
                <a:solidFill>
                  <a:schemeClr val="bg1"/>
                </a:solidFill>
              </a:rPr>
              <a:t>Faculty of Pharmacy</a:t>
            </a:r>
          </a:p>
        </p:txBody>
      </p:sp>
      <p:sp>
        <p:nvSpPr>
          <p:cNvPr id="13" name="Text Box 8"/>
          <p:cNvSpPr txBox="1">
            <a:spLocks noChangeArrowheads="1"/>
          </p:cNvSpPr>
          <p:nvPr userDrawn="1"/>
        </p:nvSpPr>
        <p:spPr bwMode="auto">
          <a:xfrm>
            <a:off x="6686857" y="6396359"/>
            <a:ext cx="2133615" cy="523220"/>
          </a:xfrm>
          <a:prstGeom prst="rect">
            <a:avLst/>
          </a:prstGeom>
          <a:noFill/>
          <a:ln w="9525">
            <a:noFill/>
            <a:miter lim="800000"/>
            <a:headEnd/>
            <a:tailEnd/>
          </a:ln>
          <a:effectLst/>
        </p:spPr>
        <p:txBody>
          <a:bodyPr wrap="square">
            <a:spAutoFit/>
          </a:bodyPr>
          <a:lstStyle/>
          <a:p>
            <a:pPr>
              <a:spcBef>
                <a:spcPct val="50000"/>
              </a:spcBef>
            </a:pPr>
            <a:r>
              <a:rPr lang="en-AU" sz="1400" i="1" dirty="0" smtClean="0">
                <a:solidFill>
                  <a:srgbClr val="000066"/>
                </a:solidFill>
                <a:latin typeface="AGaramond Bold" pitchFamily="18" charset="0"/>
              </a:rPr>
              <a:t>Faculty of Pharmacy</a:t>
            </a:r>
            <a:r>
              <a:rPr lang="en-AU" sz="1400" i="1" dirty="0">
                <a:solidFill>
                  <a:srgbClr val="000066"/>
                </a:solidFill>
                <a:latin typeface="AGaramond Bold" pitchFamily="18" charset="0"/>
              </a:rPr>
              <a:t/>
            </a:r>
            <a:br>
              <a:rPr lang="en-AU" sz="1400" i="1" dirty="0">
                <a:solidFill>
                  <a:srgbClr val="000066"/>
                </a:solidFill>
                <a:latin typeface="AGaramond Bold" pitchFamily="18" charset="0"/>
              </a:rPr>
            </a:br>
            <a:r>
              <a:rPr lang="en-AU" sz="1400" i="1" dirty="0">
                <a:solidFill>
                  <a:srgbClr val="000066"/>
                </a:solidFill>
                <a:latin typeface="AGaramond Bold" pitchFamily="18" charset="0"/>
              </a:rPr>
              <a:t>University of Sydney</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800"/>
            </a:lvl1pPr>
          </a:lstStyle>
          <a:p>
            <a:r>
              <a:rPr lang="en-US" dirty="0" smtClean="0"/>
              <a:t>SLIDE TITLE, FONT IN ARIAL 24PT  [1 line only]</a:t>
            </a:r>
            <a:endParaRPr lang="en-AU" dirty="0"/>
          </a:p>
        </p:txBody>
      </p:sp>
      <p:sp>
        <p:nvSpPr>
          <p:cNvPr id="3" name="Content Placeholder 2"/>
          <p:cNvSpPr>
            <a:spLocks noGrp="1"/>
          </p:cNvSpPr>
          <p:nvPr>
            <p:ph idx="1"/>
          </p:nvPr>
        </p:nvSpPr>
        <p:spPr>
          <a:xfrm>
            <a:off x="250824" y="1773238"/>
            <a:ext cx="8662989" cy="4679949"/>
          </a:xfrm>
          <a:solidFill>
            <a:srgbClr val="FDE2AB"/>
          </a:solidFill>
        </p:spPr>
        <p:txBody>
          <a:bodyPr/>
          <a:lstStyle>
            <a:lvl1pPr>
              <a:spcBef>
                <a:spcPts val="500"/>
              </a:spcBef>
              <a:spcAft>
                <a:spcPts val="500"/>
              </a:spcAft>
              <a:defRPr/>
            </a:lvl1pPr>
            <a:lvl2pPr>
              <a:spcBef>
                <a:spcPts val="500"/>
              </a:spcBef>
              <a:spcAft>
                <a:spcPts val="500"/>
              </a:spcAft>
              <a:defRPr/>
            </a:lvl2pPr>
            <a:lvl3pPr>
              <a:spcBef>
                <a:spcPts val="500"/>
              </a:spcBef>
              <a:spcAft>
                <a:spcPts val="500"/>
              </a:spcAft>
              <a:defRPr/>
            </a:lvl3pPr>
            <a:lvl4pPr>
              <a:spcBef>
                <a:spcPts val="500"/>
              </a:spcBef>
              <a:spcAft>
                <a:spcPts val="500"/>
              </a:spcAft>
              <a:defRPr/>
            </a:lvl4pPr>
            <a:lvl5pPr>
              <a:spcBef>
                <a:spcPts val="500"/>
              </a:spcBef>
              <a:spcAft>
                <a:spcPts val="500"/>
              </a:spcAft>
              <a:defRPr/>
            </a:lvl5pPr>
            <a:lvl6pPr marL="1074738" indent="-174625">
              <a:buClr>
                <a:schemeClr val="accent1"/>
              </a:buClr>
              <a:defRPr sz="1600" baseline="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endParaRPr lang="en-AU" dirty="0"/>
          </a:p>
        </p:txBody>
      </p:sp>
      <p:sp>
        <p:nvSpPr>
          <p:cNvPr id="6" name="Slide Number Placeholder 5"/>
          <p:cNvSpPr>
            <a:spLocks noGrp="1"/>
          </p:cNvSpPr>
          <p:nvPr>
            <p:ph type="sldNum" sz="quarter" idx="12"/>
          </p:nvPr>
        </p:nvSpPr>
        <p:spPr/>
        <p:txBody>
          <a:bodyPr/>
          <a:lstStyle/>
          <a:p>
            <a:fld id="{5EB0718A-1B3D-42D2-9A2B-FB6CFA4B4E8D}" type="slidenum">
              <a:rPr lang="en-AU" smtClean="0"/>
              <a:pPr/>
              <a:t>‹#›</a:t>
            </a:fld>
            <a:endParaRPr lang="en-AU"/>
          </a:p>
        </p:txBody>
      </p:sp>
      <p:sp>
        <p:nvSpPr>
          <p:cNvPr id="9" name="Text Placeholder 8"/>
          <p:cNvSpPr>
            <a:spLocks noGrp="1"/>
          </p:cNvSpPr>
          <p:nvPr>
            <p:ph type="body" sz="quarter" idx="13" hasCustomPrompt="1"/>
          </p:nvPr>
        </p:nvSpPr>
        <p:spPr>
          <a:xfrm>
            <a:off x="250825" y="1268413"/>
            <a:ext cx="8662988" cy="517513"/>
          </a:xfrm>
          <a:solidFill>
            <a:srgbClr val="FDE2AB"/>
          </a:solidFill>
        </p:spPr>
        <p:txBody>
          <a:bodyPr tIns="0" rIns="0" bIns="0" anchor="ctr">
            <a:normAutofit/>
          </a:bodyPr>
          <a:lstStyle>
            <a:lvl1pPr marL="0" indent="0">
              <a:lnSpc>
                <a:spcPts val="1800"/>
              </a:lnSpc>
              <a:spcBef>
                <a:spcPts val="0"/>
              </a:spcBef>
              <a:spcAft>
                <a:spcPts val="0"/>
              </a:spcAft>
              <a:buNone/>
              <a:defRPr sz="2000">
                <a:solidFill>
                  <a:schemeClr val="tx1"/>
                </a:solidFill>
              </a:defRPr>
            </a:lvl1pPr>
          </a:lstStyle>
          <a:p>
            <a:pPr lvl="0"/>
            <a:r>
              <a:rPr lang="en-US" dirty="0" smtClean="0"/>
              <a:t>SUB HEADING [1 line only]</a:t>
            </a:r>
            <a:endParaRPr lang="en-AU"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Slide Number Placeholder 2"/>
          <p:cNvSpPr>
            <a:spLocks noGrp="1"/>
          </p:cNvSpPr>
          <p:nvPr>
            <p:ph type="sldNum" sz="quarter" idx="10"/>
          </p:nvPr>
        </p:nvSpPr>
        <p:spPr/>
        <p:txBody>
          <a:bodyPr/>
          <a:lstStyle/>
          <a:p>
            <a:fld id="{5EB0718A-1B3D-42D2-9A2B-FB6CFA4B4E8D}" type="slidenum">
              <a:rPr lang="en-AU" smtClean="0"/>
              <a:pPr/>
              <a:t>‹#›</a:t>
            </a:fld>
            <a:endParaRPr lang="en-AU" dirty="0"/>
          </a:p>
        </p:txBody>
      </p:sp>
      <p:sp>
        <p:nvSpPr>
          <p:cNvPr id="4" name="Rectangle 3"/>
          <p:cNvSpPr/>
          <p:nvPr userDrawn="1"/>
        </p:nvSpPr>
        <p:spPr>
          <a:xfrm>
            <a:off x="248400" y="1267200"/>
            <a:ext cx="8661600" cy="5187600"/>
          </a:xfrm>
          <a:prstGeom prst="rect">
            <a:avLst/>
          </a:prstGeom>
          <a:solidFill>
            <a:srgbClr val="FDE2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8788" y="6245225"/>
            <a:ext cx="2132012" cy="476250"/>
          </a:xfrm>
          <a:prstGeom prst="rect">
            <a:avLst/>
          </a:prstGeom>
        </p:spPr>
        <p:txBody>
          <a:bodyPr lIns="101599" tIns="50799" rIns="101599" bIns="50799"/>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lIns="101599" tIns="50799" rIns="101599" bIns="50799"/>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D29CA1-13DB-4480-B0FC-A7D20BFA5945}" type="slidenum">
              <a:rPr lang="en-US"/>
              <a:pPr>
                <a:defRPr/>
              </a:pPr>
              <a:t>‹#›</a:t>
            </a:fld>
            <a:endParaRPr lang="en-US"/>
          </a:p>
        </p:txBody>
      </p:sp>
    </p:spTree>
    <p:extLst>
      <p:ext uri="{BB962C8B-B14F-4D97-AF65-F5344CB8AC3E}">
        <p14:creationId xmlns:p14="http://schemas.microsoft.com/office/powerpoint/2010/main" val="5303441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8116" y="1980790"/>
            <a:ext cx="4025926" cy="3963258"/>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59959" y="1980790"/>
            <a:ext cx="4027758" cy="3963258"/>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noChangeArrowheads="1"/>
          </p:cNvSpPr>
          <p:nvPr>
            <p:ph type="dt" sz="half" idx="10"/>
          </p:nvPr>
        </p:nvSpPr>
        <p:spPr>
          <a:xfrm>
            <a:off x="458788" y="6245225"/>
            <a:ext cx="2132012" cy="476250"/>
          </a:xfrm>
          <a:prstGeom prst="rect">
            <a:avLst/>
          </a:prstGeom>
        </p:spPr>
        <p:txBody>
          <a:bodyPr lIns="101599" tIns="50799" rIns="101599" bIns="50799"/>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lIns="101599" tIns="50799" rIns="101599" bIns="50799"/>
          <a:lstStyle>
            <a:lvl1pPr fontAlgn="auto">
              <a:spcBef>
                <a:spcPts val="0"/>
              </a:spcBef>
              <a:spcAft>
                <a:spcPts val="0"/>
              </a:spcAft>
              <a:defRPr>
                <a:latin typeface="+mn-lt"/>
                <a:cs typeface="+mn-cs"/>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D7DF1D6D-EC1A-43CC-93B1-CBF654D5DAA5}" type="slidenum">
              <a:rPr lang="en-US"/>
              <a:pPr>
                <a:defRPr/>
              </a:pPr>
              <a:t>‹#›</a:t>
            </a:fld>
            <a:endParaRPr lang="en-US"/>
          </a:p>
        </p:txBody>
      </p:sp>
    </p:spTree>
    <p:extLst>
      <p:ext uri="{BB962C8B-B14F-4D97-AF65-F5344CB8AC3E}">
        <p14:creationId xmlns:p14="http://schemas.microsoft.com/office/powerpoint/2010/main" val="18374494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bwMode="invGray">
          <a:xfrm flipH="1">
            <a:off x="928662" y="260351"/>
            <a:ext cx="8001056" cy="954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Placeholder 1"/>
          <p:cNvSpPr>
            <a:spLocks noGrp="1"/>
          </p:cNvSpPr>
          <p:nvPr>
            <p:ph type="title"/>
          </p:nvPr>
        </p:nvSpPr>
        <p:spPr>
          <a:xfrm>
            <a:off x="1857356" y="428604"/>
            <a:ext cx="7056457" cy="633417"/>
          </a:xfrm>
          <a:prstGeom prst="rect">
            <a:avLst/>
          </a:prstGeom>
        </p:spPr>
        <p:txBody>
          <a:bodyPr vert="horz" lIns="91440" tIns="45720" rIns="91440" bIns="45720" rtlCol="0" anchor="b" anchorCtr="0">
            <a:noAutofit/>
          </a:bodyPr>
          <a:lstStyle/>
          <a:p>
            <a:r>
              <a:rPr lang="en-US" dirty="0" smtClean="0"/>
              <a:t>SLIDE TITLE, FONT IN ARIAL 24PT  [1 line only]</a:t>
            </a:r>
            <a:endParaRPr lang="en-AU" dirty="0"/>
          </a:p>
        </p:txBody>
      </p:sp>
      <p:sp>
        <p:nvSpPr>
          <p:cNvPr id="3" name="Text Placeholder 2"/>
          <p:cNvSpPr>
            <a:spLocks noGrp="1"/>
          </p:cNvSpPr>
          <p:nvPr>
            <p:ph type="body" idx="1"/>
          </p:nvPr>
        </p:nvSpPr>
        <p:spPr>
          <a:xfrm>
            <a:off x="250824" y="1285860"/>
            <a:ext cx="8662989" cy="5095891"/>
          </a:xfrm>
          <a:prstGeom prst="rect">
            <a:avLst/>
          </a:prstGeom>
        </p:spPr>
        <p:txBody>
          <a:bodyPr vert="horz" lIns="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AU" dirty="0" smtClean="0"/>
              <a:t>Sixth level</a:t>
            </a:r>
          </a:p>
        </p:txBody>
      </p:sp>
      <p:sp>
        <p:nvSpPr>
          <p:cNvPr id="6" name="Slide Number Placeholder 5"/>
          <p:cNvSpPr>
            <a:spLocks noGrp="1"/>
          </p:cNvSpPr>
          <p:nvPr userDrawn="1">
            <p:ph type="sldNum" sz="quarter" idx="4"/>
          </p:nvPr>
        </p:nvSpPr>
        <p:spPr>
          <a:xfrm>
            <a:off x="8664605" y="6586742"/>
            <a:ext cx="249208" cy="214314"/>
          </a:xfrm>
          <a:prstGeom prst="rect">
            <a:avLst/>
          </a:prstGeom>
        </p:spPr>
        <p:txBody>
          <a:bodyPr vert="horz" lIns="0" tIns="0" rIns="0" bIns="0" rtlCol="0" anchor="ctr"/>
          <a:lstStyle>
            <a:lvl1pPr algn="r">
              <a:defRPr lang="en-AU" sz="900" kern="1200" smtClean="0">
                <a:solidFill>
                  <a:schemeClr val="accent1"/>
                </a:solidFill>
                <a:latin typeface="+mn-lt"/>
                <a:ea typeface="+mn-ea"/>
                <a:cs typeface="+mn-cs"/>
              </a:defRPr>
            </a:lvl1pPr>
          </a:lstStyle>
          <a:p>
            <a:fld id="{5EB0718A-1B3D-42D2-9A2B-FB6CFA4B4E8D}" type="slidenum">
              <a:rPr lang="en-AU" smtClean="0"/>
              <a:pPr/>
              <a:t>‹#›</a:t>
            </a:fld>
            <a:endParaRPr lang="en-AU" dirty="0"/>
          </a:p>
        </p:txBody>
      </p:sp>
      <p:grpSp>
        <p:nvGrpSpPr>
          <p:cNvPr id="11" name="Group 10"/>
          <p:cNvGrpSpPr/>
          <p:nvPr userDrawn="1"/>
        </p:nvGrpSpPr>
        <p:grpSpPr>
          <a:xfrm>
            <a:off x="250825" y="260350"/>
            <a:ext cx="1612106" cy="789289"/>
            <a:chOff x="261938" y="5715016"/>
            <a:chExt cx="1612106" cy="789289"/>
          </a:xfrm>
        </p:grpSpPr>
        <p:sp>
          <p:nvSpPr>
            <p:cNvPr id="12" name="Rectangle 11"/>
            <p:cNvSpPr/>
            <p:nvPr userDrawn="1"/>
          </p:nvSpPr>
          <p:spPr>
            <a:xfrm flipH="1">
              <a:off x="261938" y="5715016"/>
              <a:ext cx="1612106" cy="7892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3" name="Picture 12" descr="USY_MB1_rgb_Reversed_Standard_Logo.png"/>
            <p:cNvPicPr>
              <a:picLocks noChangeAspect="1"/>
            </p:cNvPicPr>
            <p:nvPr userDrawn="1"/>
          </p:nvPicPr>
          <p:blipFill>
            <a:blip r:embed="rId7" cstate="print"/>
            <a:stretch>
              <a:fillRect/>
            </a:stretch>
          </p:blipFill>
          <p:spPr>
            <a:xfrm>
              <a:off x="433773" y="5890063"/>
              <a:ext cx="1268436" cy="439194"/>
            </a:xfrm>
            <a:prstGeom prst="rect">
              <a:avLst/>
            </a:prstGeom>
          </p:spPr>
        </p:pic>
      </p:grpSp>
      <p:sp>
        <p:nvSpPr>
          <p:cNvPr id="14" name="Text Box 8"/>
          <p:cNvSpPr txBox="1">
            <a:spLocks noChangeArrowheads="1"/>
          </p:cNvSpPr>
          <p:nvPr userDrawn="1"/>
        </p:nvSpPr>
        <p:spPr bwMode="auto">
          <a:xfrm>
            <a:off x="6686857" y="6396359"/>
            <a:ext cx="2133615" cy="523220"/>
          </a:xfrm>
          <a:prstGeom prst="rect">
            <a:avLst/>
          </a:prstGeom>
          <a:noFill/>
          <a:ln w="9525">
            <a:noFill/>
            <a:miter lim="800000"/>
            <a:headEnd/>
            <a:tailEnd/>
          </a:ln>
          <a:effectLst/>
        </p:spPr>
        <p:txBody>
          <a:bodyPr wrap="square">
            <a:spAutoFit/>
          </a:bodyPr>
          <a:lstStyle/>
          <a:p>
            <a:pPr>
              <a:spcBef>
                <a:spcPct val="50000"/>
              </a:spcBef>
            </a:pPr>
            <a:r>
              <a:rPr lang="en-AU" sz="1400" i="1" dirty="0" smtClean="0">
                <a:solidFill>
                  <a:srgbClr val="000066"/>
                </a:solidFill>
                <a:latin typeface="AGaramond Bold" pitchFamily="18" charset="0"/>
              </a:rPr>
              <a:t>Faculty of Pharmacy</a:t>
            </a:r>
            <a:r>
              <a:rPr lang="en-AU" sz="1400" i="1" dirty="0">
                <a:solidFill>
                  <a:srgbClr val="000066"/>
                </a:solidFill>
                <a:latin typeface="AGaramond Bold" pitchFamily="18" charset="0"/>
              </a:rPr>
              <a:t/>
            </a:r>
            <a:br>
              <a:rPr lang="en-AU" sz="1400" i="1" dirty="0">
                <a:solidFill>
                  <a:srgbClr val="000066"/>
                </a:solidFill>
                <a:latin typeface="AGaramond Bold" pitchFamily="18" charset="0"/>
              </a:rPr>
            </a:br>
            <a:r>
              <a:rPr lang="en-AU" sz="1400" i="1" dirty="0">
                <a:solidFill>
                  <a:srgbClr val="000066"/>
                </a:solidFill>
                <a:latin typeface="AGaramond Bold" pitchFamily="18" charset="0"/>
              </a:rPr>
              <a:t>University of Sydney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hf hdr="0" ftr="0" dt="0"/>
  <p:txStyles>
    <p:titleStyle>
      <a:lvl1pPr algn="ctr" defTabSz="914400" rtl="0" eaLnBrk="1" latinLnBrk="0" hangingPunct="1">
        <a:lnSpc>
          <a:spcPts val="2500"/>
        </a:lnSpc>
        <a:spcBef>
          <a:spcPct val="0"/>
        </a:spcBef>
        <a:buNone/>
        <a:defRPr sz="2800" kern="1200" baseline="0">
          <a:solidFill>
            <a:schemeClr val="bg1"/>
          </a:solidFill>
          <a:latin typeface="+mj-lt"/>
          <a:ea typeface="+mj-ea"/>
          <a:cs typeface="+mj-cs"/>
        </a:defRPr>
      </a:lvl1pPr>
    </p:titleStyle>
    <p:bodyStyle>
      <a:lvl1pPr marL="174625" indent="-174625" algn="l" defTabSz="914400" rtl="0" eaLnBrk="1" latinLnBrk="0" hangingPunct="1">
        <a:spcBef>
          <a:spcPts val="500"/>
        </a:spcBef>
        <a:spcAft>
          <a:spcPts val="500"/>
        </a:spcAft>
        <a:buClr>
          <a:schemeClr val="accent1"/>
        </a:buClr>
        <a:buFont typeface="Arial" pitchFamily="34" charset="0"/>
        <a:buChar char="•"/>
        <a:defRPr lang="en-US" sz="2000" kern="1200" dirty="0" smtClean="0">
          <a:solidFill>
            <a:schemeClr val="tx1"/>
          </a:solidFill>
          <a:latin typeface="+mn-lt"/>
          <a:ea typeface="+mn-ea"/>
          <a:cs typeface="+mn-cs"/>
        </a:defRPr>
      </a:lvl1pPr>
      <a:lvl2pPr marL="361950" indent="-184150" algn="l" defTabSz="914400" rtl="0" eaLnBrk="1" latinLnBrk="0" hangingPunct="1">
        <a:spcBef>
          <a:spcPts val="500"/>
        </a:spcBef>
        <a:spcAft>
          <a:spcPts val="500"/>
        </a:spcAft>
        <a:buClr>
          <a:schemeClr val="accent1"/>
        </a:buClr>
        <a:buFont typeface="Arial" pitchFamily="34" charset="0"/>
        <a:buChar char="-"/>
        <a:defRPr lang="en-US" sz="1800" kern="1200" dirty="0" smtClean="0">
          <a:solidFill>
            <a:schemeClr val="tx1"/>
          </a:solidFill>
          <a:latin typeface="+mn-lt"/>
          <a:ea typeface="+mn-ea"/>
          <a:cs typeface="+mn-cs"/>
        </a:defRPr>
      </a:lvl2pPr>
      <a:lvl3pPr marL="539750" indent="-177800" algn="l" defTabSz="914400" rtl="0" eaLnBrk="1" latinLnBrk="0" hangingPunct="1">
        <a:spcBef>
          <a:spcPts val="500"/>
        </a:spcBef>
        <a:spcAft>
          <a:spcPts val="500"/>
        </a:spcAft>
        <a:buClr>
          <a:schemeClr val="accent1"/>
        </a:buClr>
        <a:buFont typeface="Arial" pitchFamily="34" charset="0"/>
        <a:buChar char="-"/>
        <a:defRPr lang="en-US" sz="1800" kern="1200" dirty="0" smtClean="0">
          <a:solidFill>
            <a:schemeClr val="tx1"/>
          </a:solidFill>
          <a:latin typeface="+mn-lt"/>
          <a:ea typeface="+mn-ea"/>
          <a:cs typeface="+mn-cs"/>
        </a:defRPr>
      </a:lvl3pPr>
      <a:lvl4pPr marL="717550" indent="-177800" algn="l" defTabSz="914400" rtl="0" eaLnBrk="1" latinLnBrk="0" hangingPunct="1">
        <a:spcBef>
          <a:spcPts val="500"/>
        </a:spcBef>
        <a:spcAft>
          <a:spcPts val="500"/>
        </a:spcAft>
        <a:buClr>
          <a:schemeClr val="accent1"/>
        </a:buClr>
        <a:buFont typeface="Arial" pitchFamily="34" charset="0"/>
        <a:buChar char="-"/>
        <a:defRPr lang="en-US" sz="1800" kern="1200" dirty="0" smtClean="0">
          <a:solidFill>
            <a:schemeClr val="tx1"/>
          </a:solidFill>
          <a:latin typeface="+mn-lt"/>
          <a:ea typeface="+mn-ea"/>
          <a:cs typeface="+mn-cs"/>
        </a:defRPr>
      </a:lvl4pPr>
      <a:lvl5pPr marL="895350" indent="-177800" algn="l" defTabSz="914400" rtl="0" eaLnBrk="1" latinLnBrk="0" hangingPunct="1">
        <a:spcBef>
          <a:spcPts val="500"/>
        </a:spcBef>
        <a:spcAft>
          <a:spcPts val="500"/>
        </a:spcAft>
        <a:buClr>
          <a:schemeClr val="accent1"/>
        </a:buClr>
        <a:buFont typeface="Arial" pitchFamily="34" charset="0"/>
        <a:buChar char="•"/>
        <a:defRPr lang="en-AU" sz="1600" kern="1200" dirty="0" smtClean="0">
          <a:solidFill>
            <a:schemeClr val="tx1"/>
          </a:solidFill>
          <a:latin typeface="+mn-lt"/>
          <a:ea typeface="+mn-ea"/>
          <a:cs typeface="+mn-cs"/>
        </a:defRPr>
      </a:lvl5pPr>
      <a:lvl6pPr marL="1074738" indent="-174625"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2.bp.blogspot.com/-9rqUj45IgWk/TqoC0kUQLVI/AAAAAAAAARU/h33pCaE6fMA/s1600/ripples+in+a+pond.jpg"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285729"/>
            <a:ext cx="7972524" cy="1000132"/>
          </a:xfrm>
        </p:spPr>
        <p:txBody>
          <a:bodyPr anchor="ctr">
            <a:noAutofit/>
          </a:bodyPr>
          <a:lstStyle/>
          <a:p>
            <a:pPr algn="ctr">
              <a:lnSpc>
                <a:spcPct val="150000"/>
              </a:lnSpc>
            </a:pPr>
            <a:r>
              <a:rPr lang="en-AU" sz="2000" dirty="0" smtClean="0"/>
              <a:t>Economics of “health is a social investment”</a:t>
            </a:r>
            <a:endParaRPr lang="en-AU" sz="2000" i="1" dirty="0"/>
          </a:p>
        </p:txBody>
      </p:sp>
      <p:sp>
        <p:nvSpPr>
          <p:cNvPr id="3" name="Subtitle 2"/>
          <p:cNvSpPr>
            <a:spLocks noGrp="1"/>
          </p:cNvSpPr>
          <p:nvPr>
            <p:ph type="subTitle" idx="1"/>
          </p:nvPr>
        </p:nvSpPr>
        <p:spPr>
          <a:xfrm>
            <a:off x="1071538" y="1714488"/>
            <a:ext cx="8072462" cy="2357454"/>
          </a:xfrm>
        </p:spPr>
        <p:txBody>
          <a:bodyPr tIns="180000" anchor="t">
            <a:noAutofit/>
          </a:bodyPr>
          <a:lstStyle/>
          <a:p>
            <a:pPr algn="ctr"/>
            <a:endParaRPr lang="en-AU" dirty="0" smtClean="0"/>
          </a:p>
          <a:p>
            <a:endParaRPr lang="en-AU" dirty="0"/>
          </a:p>
        </p:txBody>
      </p:sp>
      <p:sp>
        <p:nvSpPr>
          <p:cNvPr id="5" name="Content Placeholder 4"/>
          <p:cNvSpPr>
            <a:spLocks noGrp="1"/>
          </p:cNvSpPr>
          <p:nvPr>
            <p:ph sz="quarter" idx="12"/>
          </p:nvPr>
        </p:nvSpPr>
        <p:spPr>
          <a:xfrm>
            <a:off x="3428992" y="4451362"/>
            <a:ext cx="5715008" cy="1785950"/>
          </a:xfrm>
        </p:spPr>
        <p:txBody>
          <a:bodyPr/>
          <a:lstStyle/>
          <a:p>
            <a:pPr indent="0">
              <a:spcBef>
                <a:spcPts val="0"/>
              </a:spcBef>
              <a:spcAft>
                <a:spcPts val="0"/>
              </a:spcAft>
            </a:pPr>
            <a:r>
              <a:rPr lang="en-AU" dirty="0"/>
              <a:t>Dr Rupendra </a:t>
            </a:r>
            <a:r>
              <a:rPr lang="en-AU" dirty="0" smtClean="0"/>
              <a:t>Shrestha</a:t>
            </a:r>
            <a:endParaRPr lang="en-AU" dirty="0"/>
          </a:p>
          <a:p>
            <a:pPr indent="0">
              <a:spcBef>
                <a:spcPts val="0"/>
              </a:spcBef>
              <a:spcAft>
                <a:spcPts val="0"/>
              </a:spcAft>
            </a:pPr>
            <a:r>
              <a:rPr lang="en-AU" i="1" dirty="0" smtClean="0"/>
              <a:t>Senior Research </a:t>
            </a:r>
            <a:r>
              <a:rPr lang="en-AU" i="1" dirty="0"/>
              <a:t>Fellow</a:t>
            </a:r>
          </a:p>
          <a:p>
            <a:pPr indent="0">
              <a:spcBef>
                <a:spcPts val="0"/>
              </a:spcBef>
              <a:spcAft>
                <a:spcPts val="0"/>
              </a:spcAft>
            </a:pPr>
            <a:endParaRPr lang="en-AU" smtClean="0"/>
          </a:p>
          <a:p>
            <a:pPr indent="0">
              <a:spcBef>
                <a:spcPts val="0"/>
              </a:spcBef>
              <a:spcAft>
                <a:spcPts val="0"/>
              </a:spcAft>
            </a:pPr>
            <a:r>
              <a:rPr lang="en-AU" smtClean="0"/>
              <a:t>Faculty </a:t>
            </a:r>
            <a:r>
              <a:rPr lang="en-AU" dirty="0"/>
              <a:t>of Pharmacy</a:t>
            </a:r>
          </a:p>
          <a:p>
            <a:pPr indent="0">
              <a:spcBef>
                <a:spcPts val="0"/>
              </a:spcBef>
              <a:spcAft>
                <a:spcPts val="0"/>
              </a:spcAft>
            </a:pPr>
            <a:r>
              <a:rPr lang="en-AU" dirty="0"/>
              <a:t>The University of Sydney</a:t>
            </a:r>
          </a:p>
        </p:txBody>
      </p:sp>
      <p:sp>
        <p:nvSpPr>
          <p:cNvPr id="6" name="Subtitle 2"/>
          <p:cNvSpPr txBox="1">
            <a:spLocks/>
          </p:cNvSpPr>
          <p:nvPr/>
        </p:nvSpPr>
        <p:spPr>
          <a:xfrm>
            <a:off x="1043608" y="2223674"/>
            <a:ext cx="8072462" cy="2357454"/>
          </a:xfrm>
          <a:prstGeom prst="rect">
            <a:avLst/>
          </a:prstGeom>
        </p:spPr>
        <p:txBody>
          <a:bodyPr vert="horz" lIns="91440" tIns="180000" rIns="91440" bIns="45720" rtlCol="0" anchor="t">
            <a:noAutofit/>
          </a:bodyPr>
          <a:lstStyle>
            <a:lvl1pPr marL="0" indent="0" algn="l" defTabSz="914400" rtl="0" eaLnBrk="1" latinLnBrk="0" hangingPunct="1">
              <a:spcBef>
                <a:spcPct val="0"/>
              </a:spcBef>
              <a:spcAft>
                <a:spcPts val="500"/>
              </a:spcAft>
              <a:buClr>
                <a:schemeClr val="accent1"/>
              </a:buClr>
              <a:buFont typeface="Arial" pitchFamily="34" charset="0"/>
              <a:buNone/>
              <a:defRPr lang="en-AU" sz="2000" b="0" kern="1200" baseline="0" dirty="0" smtClean="0">
                <a:solidFill>
                  <a:schemeClr val="bg1"/>
                </a:solidFill>
                <a:latin typeface="+mj-lt"/>
                <a:ea typeface="+mj-ea"/>
                <a:cs typeface="+mj-cs"/>
              </a:defRPr>
            </a:lvl1pPr>
            <a:lvl2pPr marL="457200" indent="0" algn="ctr" defTabSz="914400" rtl="0" eaLnBrk="1" latinLnBrk="0" hangingPunct="1">
              <a:spcBef>
                <a:spcPts val="500"/>
              </a:spcBef>
              <a:spcAft>
                <a:spcPts val="500"/>
              </a:spcAft>
              <a:buClr>
                <a:schemeClr val="accent1"/>
              </a:buClr>
              <a:buFont typeface="Arial" pitchFamily="34" charset="0"/>
              <a:buNone/>
              <a:defRPr lang="en-US" sz="1800" kern="1200">
                <a:solidFill>
                  <a:schemeClr val="tx1">
                    <a:tint val="75000"/>
                  </a:schemeClr>
                </a:solidFill>
                <a:latin typeface="+mn-lt"/>
                <a:ea typeface="+mn-ea"/>
                <a:cs typeface="+mn-cs"/>
              </a:defRPr>
            </a:lvl2pPr>
            <a:lvl3pPr marL="914400" indent="0" algn="ctr" defTabSz="914400" rtl="0" eaLnBrk="1" latinLnBrk="0" hangingPunct="1">
              <a:spcBef>
                <a:spcPts val="500"/>
              </a:spcBef>
              <a:spcAft>
                <a:spcPts val="500"/>
              </a:spcAft>
              <a:buClr>
                <a:schemeClr val="accent1"/>
              </a:buClr>
              <a:buFont typeface="Arial" pitchFamily="34" charset="0"/>
              <a:buNone/>
              <a:defRPr lang="en-US" sz="1800" kern="1200">
                <a:solidFill>
                  <a:schemeClr val="tx1">
                    <a:tint val="75000"/>
                  </a:schemeClr>
                </a:solidFill>
                <a:latin typeface="+mn-lt"/>
                <a:ea typeface="+mn-ea"/>
                <a:cs typeface="+mn-cs"/>
              </a:defRPr>
            </a:lvl3pPr>
            <a:lvl4pPr marL="1371600" indent="0" algn="ctr" defTabSz="914400" rtl="0" eaLnBrk="1" latinLnBrk="0" hangingPunct="1">
              <a:spcBef>
                <a:spcPts val="500"/>
              </a:spcBef>
              <a:spcAft>
                <a:spcPts val="500"/>
              </a:spcAft>
              <a:buClr>
                <a:schemeClr val="accent1"/>
              </a:buClr>
              <a:buFont typeface="Arial" pitchFamily="34" charset="0"/>
              <a:buNone/>
              <a:defRPr lang="en-US" sz="1800" kern="1200">
                <a:solidFill>
                  <a:schemeClr val="tx1">
                    <a:tint val="75000"/>
                  </a:schemeClr>
                </a:solidFill>
                <a:latin typeface="+mn-lt"/>
                <a:ea typeface="+mn-ea"/>
                <a:cs typeface="+mn-cs"/>
              </a:defRPr>
            </a:lvl4pPr>
            <a:lvl5pPr marL="1828800" indent="0" algn="ctr" defTabSz="914400" rtl="0" eaLnBrk="1" latinLnBrk="0" hangingPunct="1">
              <a:spcBef>
                <a:spcPts val="500"/>
              </a:spcBef>
              <a:spcAft>
                <a:spcPts val="500"/>
              </a:spcAft>
              <a:buClr>
                <a:schemeClr val="accent1"/>
              </a:buClr>
              <a:buFont typeface="Arial" pitchFamily="34" charset="0"/>
              <a:buNone/>
              <a:defRPr lang="en-AU"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n-AU" sz="1800" spc="-20" dirty="0" smtClean="0"/>
              <a:t>Building a Sustainable Healthcare System</a:t>
            </a:r>
          </a:p>
          <a:p>
            <a:pPr algn="ctr"/>
            <a:r>
              <a:rPr lang="en-AU" sz="1800" spc="-20" dirty="0" smtClean="0"/>
              <a:t>The Role of The Patient Voice Symposium</a:t>
            </a:r>
            <a:endParaRPr lang="en-AU" sz="1800" spc="-20" dirty="0"/>
          </a:p>
          <a:p>
            <a:pPr algn="ctr">
              <a:spcBef>
                <a:spcPts val="1200"/>
              </a:spcBef>
            </a:pPr>
            <a:r>
              <a:rPr lang="en-AU" sz="1800" dirty="0" smtClean="0"/>
              <a:t>Wellington</a:t>
            </a:r>
            <a:endParaRPr lang="en-AU" sz="2400" dirty="0"/>
          </a:p>
          <a:p>
            <a:pPr algn="ctr">
              <a:spcBef>
                <a:spcPts val="1800"/>
              </a:spcBef>
            </a:pPr>
            <a:r>
              <a:rPr lang="en-AU" sz="1200" dirty="0" smtClean="0"/>
              <a:t>4 April 2017</a:t>
            </a:r>
            <a:endParaRPr lang="en-AU" sz="1200" dirty="0"/>
          </a:p>
          <a:p>
            <a:pPr algn="ctr">
              <a:spcBef>
                <a:spcPts val="1800"/>
              </a:spcBef>
            </a:pPr>
            <a:endParaRPr lang="en-AU" sz="1200" dirty="0" smtClean="0"/>
          </a:p>
          <a:p>
            <a:endParaRPr lang="en-AU"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Indirect costs of OA</a:t>
            </a:r>
            <a:endParaRPr lang="en-AU" dirty="0"/>
          </a:p>
        </p:txBody>
      </p:sp>
      <p:sp>
        <p:nvSpPr>
          <p:cNvPr id="4" name="Slide Number Placeholder 3"/>
          <p:cNvSpPr>
            <a:spLocks noGrp="1"/>
          </p:cNvSpPr>
          <p:nvPr>
            <p:ph type="sldNum" sz="quarter" idx="12"/>
          </p:nvPr>
        </p:nvSpPr>
        <p:spPr/>
        <p:txBody>
          <a:bodyPr/>
          <a:lstStyle/>
          <a:p>
            <a:pPr>
              <a:defRPr/>
            </a:pPr>
            <a:fld id="{91D29CA1-13DB-4480-B0FC-A7D20BFA5945}" type="slidenum">
              <a:rPr lang="en-US" smtClean="0"/>
              <a:pPr>
                <a:defRPr/>
              </a:pPr>
              <a:t>10</a:t>
            </a:fld>
            <a:endParaRPr lang="en-US"/>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18167"/>
          <a:stretch/>
        </p:blipFill>
        <p:spPr>
          <a:xfrm>
            <a:off x="107504" y="1772816"/>
            <a:ext cx="8900160" cy="4028220"/>
          </a:xfrm>
          <a:prstGeom prst="rect">
            <a:avLst/>
          </a:prstGeom>
        </p:spPr>
      </p:pic>
      <p:sp>
        <p:nvSpPr>
          <p:cNvPr id="6" name="TextBox 5"/>
          <p:cNvSpPr txBox="1"/>
          <p:nvPr/>
        </p:nvSpPr>
        <p:spPr>
          <a:xfrm>
            <a:off x="428596" y="6093296"/>
            <a:ext cx="4815742" cy="338554"/>
          </a:xfrm>
          <a:prstGeom prst="rect">
            <a:avLst/>
          </a:prstGeom>
          <a:noFill/>
        </p:spPr>
        <p:txBody>
          <a:bodyPr wrap="none" rtlCol="0">
            <a:spAutoFit/>
          </a:bodyPr>
          <a:lstStyle/>
          <a:p>
            <a:r>
              <a:rPr lang="en-AU" sz="1600" dirty="0" smtClean="0"/>
              <a:t>Hunter et al. </a:t>
            </a:r>
            <a:r>
              <a:rPr lang="en-AU" sz="1600" i="1" dirty="0" smtClean="0"/>
              <a:t>Nat Rev </a:t>
            </a:r>
            <a:r>
              <a:rPr lang="en-AU" sz="1600" i="1" dirty="0" err="1" smtClean="0"/>
              <a:t>Rheumatol</a:t>
            </a:r>
            <a:r>
              <a:rPr lang="en-AU" sz="1600" dirty="0" smtClean="0"/>
              <a:t> 2014, 10:437-441</a:t>
            </a:r>
            <a:endParaRPr lang="en-AU" sz="1600" dirty="0"/>
          </a:p>
        </p:txBody>
      </p:sp>
    </p:spTree>
    <p:extLst>
      <p:ext uri="{BB962C8B-B14F-4D97-AF65-F5344CB8AC3E}">
        <p14:creationId xmlns:p14="http://schemas.microsoft.com/office/powerpoint/2010/main" val="3341694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AU" dirty="0" smtClean="0"/>
              <a:t>Health and labour force priorities</a:t>
            </a:r>
            <a:endParaRPr lang="en-AU" dirty="0"/>
          </a:p>
        </p:txBody>
      </p:sp>
      <p:sp>
        <p:nvSpPr>
          <p:cNvPr id="3" name="Content Placeholder 2"/>
          <p:cNvSpPr>
            <a:spLocks noGrp="1"/>
          </p:cNvSpPr>
          <p:nvPr>
            <p:ph idx="1"/>
          </p:nvPr>
        </p:nvSpPr>
        <p:spPr/>
        <p:txBody>
          <a:bodyPr>
            <a:normAutofit/>
          </a:bodyPr>
          <a:lstStyle/>
          <a:p>
            <a:pPr lvl="1">
              <a:defRPr/>
            </a:pPr>
            <a:endParaRPr lang="en-AU" dirty="0" smtClean="0">
              <a:sym typeface="Wingdings" pitchFamily="2" charset="2"/>
            </a:endParaRPr>
          </a:p>
          <a:p>
            <a:endParaRPr lang="en-AU" dirty="0"/>
          </a:p>
        </p:txBody>
      </p:sp>
      <p:sp>
        <p:nvSpPr>
          <p:cNvPr id="4" name="Slide Number Placeholder 3"/>
          <p:cNvSpPr>
            <a:spLocks noGrp="1"/>
          </p:cNvSpPr>
          <p:nvPr>
            <p:ph type="sldNum" sz="quarter" idx="12"/>
          </p:nvPr>
        </p:nvSpPr>
        <p:spPr/>
        <p:txBody>
          <a:bodyPr/>
          <a:lstStyle/>
          <a:p>
            <a:fld id="{5EB0718A-1B3D-42D2-9A2B-FB6CFA4B4E8D}" type="slidenum">
              <a:rPr lang="en-AU" smtClean="0"/>
              <a:pPr/>
              <a:t>11</a:t>
            </a:fld>
            <a:endParaRPr lang="en-AU"/>
          </a:p>
        </p:txBody>
      </p:sp>
      <p:sp>
        <p:nvSpPr>
          <p:cNvPr id="5" name="Text Placeholder 4"/>
          <p:cNvSpPr>
            <a:spLocks noGrp="1"/>
          </p:cNvSpPr>
          <p:nvPr>
            <p:ph type="body" sz="quarter" idx="13"/>
          </p:nvPr>
        </p:nvSpPr>
        <p:spPr/>
        <p:txBody>
          <a:bodyPr/>
          <a:lstStyle/>
          <a:p>
            <a:r>
              <a:rPr lang="en-AU" b="1" dirty="0" smtClean="0"/>
              <a:t>Health as a driver for labour force participation</a:t>
            </a:r>
            <a:endParaRPr lang="en-AU" b="1" dirty="0"/>
          </a:p>
        </p:txBody>
      </p:sp>
      <p:sp>
        <p:nvSpPr>
          <p:cNvPr id="8" name="Content Placeholder 2"/>
          <p:cNvSpPr txBox="1">
            <a:spLocks/>
          </p:cNvSpPr>
          <p:nvPr/>
        </p:nvSpPr>
        <p:spPr>
          <a:xfrm>
            <a:off x="323528" y="1773387"/>
            <a:ext cx="8568952" cy="4679949"/>
          </a:xfrm>
          <a:prstGeom prst="rect">
            <a:avLst/>
          </a:prstGeom>
          <a:solidFill>
            <a:srgbClr val="FDE2AB"/>
          </a:solidFill>
        </p:spPr>
        <p:txBody>
          <a:bodyPr vert="horz" lIns="0" tIns="45720" rIns="91440" bIns="45720" rtlCol="0">
            <a:noAutofit/>
          </a:bodyPr>
          <a:lstStyle/>
          <a:p>
            <a:pPr marL="174625" marR="0" lvl="1" indent="-174625" algn="l" defTabSz="914400" rtl="0" eaLnBrk="1" fontAlgn="auto" latinLnBrk="0" hangingPunct="1">
              <a:lnSpc>
                <a:spcPct val="100000"/>
              </a:lnSpc>
              <a:spcBef>
                <a:spcPts val="500"/>
              </a:spcBef>
              <a:spcAft>
                <a:spcPts val="500"/>
              </a:spcAft>
              <a:buClr>
                <a:schemeClr val="accent1"/>
              </a:buClr>
              <a:buSzTx/>
              <a:buFont typeface="Arial" pitchFamily="34" charset="0"/>
              <a:buChar char="•"/>
              <a:tabLst>
                <a:tab pos="6105525" algn="l"/>
              </a:tabLst>
              <a:defRPr/>
            </a:pPr>
            <a:r>
              <a:rPr kumimoji="0" lang="en-AU" sz="2000" b="0" i="0" u="none" strike="noStrike" kern="1200" cap="none" spc="0" normalizeH="0" baseline="0" noProof="0" dirty="0" smtClean="0">
                <a:ln>
                  <a:noFill/>
                </a:ln>
                <a:solidFill>
                  <a:schemeClr val="tx1"/>
                </a:solidFill>
                <a:effectLst/>
                <a:uLnTx/>
                <a:uFillTx/>
                <a:latin typeface="+mn-lt"/>
                <a:ea typeface="+mn-ea"/>
                <a:cs typeface="+mn-cs"/>
              </a:rPr>
              <a:t>Poor health excludes people from the labour force</a:t>
            </a:r>
          </a:p>
          <a:p>
            <a:pPr marL="174625" marR="0" lvl="0" indent="-174625" algn="l" defTabSz="914400" rtl="0" eaLnBrk="1" fontAlgn="auto" latinLnBrk="0" hangingPunct="1">
              <a:lnSpc>
                <a:spcPct val="100000"/>
              </a:lnSpc>
              <a:spcBef>
                <a:spcPts val="500"/>
              </a:spcBef>
              <a:spcAft>
                <a:spcPts val="500"/>
              </a:spcAft>
              <a:buClr>
                <a:schemeClr val="accent1"/>
              </a:buClr>
              <a:buSzTx/>
              <a:buFont typeface="Arial" pitchFamily="34" charset="0"/>
              <a:buChar char="•"/>
              <a:tabLst/>
              <a:defRPr/>
            </a:pPr>
            <a:r>
              <a:rPr kumimoji="0" lang="en-AU" sz="2000" b="0" i="0" u="none" strike="noStrike" kern="1200" cap="none" spc="0" normalizeH="0" baseline="0" noProof="0" dirty="0" smtClean="0">
                <a:ln>
                  <a:noFill/>
                </a:ln>
                <a:solidFill>
                  <a:schemeClr val="tx1"/>
                </a:solidFill>
                <a:effectLst/>
                <a:uLnTx/>
                <a:uFillTx/>
                <a:latin typeface="+mn-lt"/>
                <a:ea typeface="+mn-ea"/>
                <a:cs typeface="+mn-cs"/>
              </a:rPr>
              <a:t>58% of men and 26% of women who retire from full-time work early (before the age of 55 years) do so because of ill health.</a:t>
            </a:r>
          </a:p>
          <a:p>
            <a:pPr marL="174625" indent="-174625">
              <a:spcBef>
                <a:spcPts val="500"/>
              </a:spcBef>
              <a:spcAft>
                <a:spcPts val="500"/>
              </a:spcAft>
              <a:buClr>
                <a:schemeClr val="accent1"/>
              </a:buClr>
              <a:buFont typeface="Arial" pitchFamily="34" charset="0"/>
              <a:buChar char="•"/>
              <a:tabLst>
                <a:tab pos="6105525" algn="l"/>
              </a:tabLst>
              <a:defRPr/>
            </a:pPr>
            <a:r>
              <a:rPr lang="en-AU" sz="2000" dirty="0" smtClean="0">
                <a:sym typeface="Wingdings" pitchFamily="2" charset="2"/>
              </a:rPr>
              <a:t>Improving health to increase labour force participation</a:t>
            </a:r>
            <a:endParaRPr kumimoji="0" lang="en-AU" sz="20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361950" marR="0" lvl="1" indent="-184150" algn="l" defTabSz="914400" rtl="0" eaLnBrk="1" fontAlgn="auto" latinLnBrk="0" hangingPunct="1">
              <a:lnSpc>
                <a:spcPct val="100000"/>
              </a:lnSpc>
              <a:spcBef>
                <a:spcPts val="500"/>
              </a:spcBef>
              <a:spcAft>
                <a:spcPts val="500"/>
              </a:spcAft>
              <a:buClr>
                <a:schemeClr val="accent1"/>
              </a:buClr>
              <a:buSzTx/>
              <a:buFont typeface="Arial" pitchFamily="34" charset="0"/>
              <a:buChar char="-"/>
              <a:tabLst/>
              <a:defRPr/>
            </a:pPr>
            <a:endParaRPr kumimoji="0" lang="en-AU" sz="20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174625" marR="0" lvl="0" indent="-174625" algn="l" defTabSz="914400" rtl="0" eaLnBrk="1" fontAlgn="auto" latinLnBrk="0" hangingPunct="1">
              <a:lnSpc>
                <a:spcPct val="100000"/>
              </a:lnSpc>
              <a:spcBef>
                <a:spcPts val="500"/>
              </a:spcBef>
              <a:spcAft>
                <a:spcPts val="500"/>
              </a:spcAft>
              <a:buClr>
                <a:schemeClr val="accent1"/>
              </a:buClr>
              <a:buSzTx/>
              <a:buFont typeface="Arial" pitchFamily="34" charset="0"/>
              <a:buChar char="•"/>
              <a:tabLst/>
              <a:defRPr/>
            </a:pPr>
            <a:endParaRPr kumimoji="0" lang="en-AU" sz="2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21298153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56" y="491327"/>
            <a:ext cx="7056457" cy="633417"/>
          </a:xfrm>
        </p:spPr>
        <p:txBody>
          <a:bodyPr/>
          <a:lstStyle/>
          <a:p>
            <a:pPr>
              <a:lnSpc>
                <a:spcPct val="100000"/>
              </a:lnSpc>
            </a:pPr>
            <a:r>
              <a:rPr lang="en-AU" dirty="0" smtClean="0"/>
              <a:t>Impact of chronic disease on labour force participation</a:t>
            </a:r>
            <a:endParaRPr lang="en-AU" dirty="0"/>
          </a:p>
        </p:txBody>
      </p:sp>
      <p:sp>
        <p:nvSpPr>
          <p:cNvPr id="4" name="Slide Number Placeholder 3"/>
          <p:cNvSpPr>
            <a:spLocks noGrp="1"/>
          </p:cNvSpPr>
          <p:nvPr>
            <p:ph type="sldNum" sz="quarter" idx="12"/>
          </p:nvPr>
        </p:nvSpPr>
        <p:spPr/>
        <p:txBody>
          <a:bodyPr/>
          <a:lstStyle/>
          <a:p>
            <a:pPr>
              <a:defRPr/>
            </a:pPr>
            <a:fld id="{91D29CA1-13DB-4480-B0FC-A7D20BFA5945}" type="slidenum">
              <a:rPr lang="en-US" smtClean="0"/>
              <a:pPr>
                <a:defRPr/>
              </a:pPr>
              <a:t>12</a:t>
            </a:fld>
            <a:endParaRPr lang="en-US"/>
          </a:p>
        </p:txBody>
      </p:sp>
      <p:pic>
        <p:nvPicPr>
          <p:cNvPr id="5" name="Picture 1"/>
          <p:cNvPicPr>
            <a:picLocks noChangeAspect="1" noChangeArrowheads="1"/>
          </p:cNvPicPr>
          <p:nvPr/>
        </p:nvPicPr>
        <p:blipFill>
          <a:blip r:embed="rId3" cstate="print"/>
          <a:srcRect l="4569" t="5382" r="4962" b="2523"/>
          <a:stretch>
            <a:fillRect/>
          </a:stretch>
        </p:blipFill>
        <p:spPr bwMode="auto">
          <a:xfrm>
            <a:off x="1000100" y="1214422"/>
            <a:ext cx="7072362" cy="5214974"/>
          </a:xfrm>
          <a:prstGeom prst="rect">
            <a:avLst/>
          </a:prstGeom>
          <a:noFill/>
          <a:ln w="9525">
            <a:noFill/>
            <a:miter lim="800000"/>
            <a:headEnd/>
            <a:tailEnd/>
          </a:ln>
          <a:effectLst/>
        </p:spPr>
      </p:pic>
    </p:spTree>
    <p:extLst>
      <p:ext uri="{BB962C8B-B14F-4D97-AF65-F5344CB8AC3E}">
        <p14:creationId xmlns:p14="http://schemas.microsoft.com/office/powerpoint/2010/main" val="2689662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4" name="Slide Number Placeholder 3"/>
          <p:cNvSpPr>
            <a:spLocks noGrp="1"/>
          </p:cNvSpPr>
          <p:nvPr>
            <p:ph type="sldNum" sz="quarter" idx="12"/>
          </p:nvPr>
        </p:nvSpPr>
        <p:spPr/>
        <p:txBody>
          <a:bodyPr/>
          <a:lstStyle/>
          <a:p>
            <a:pPr>
              <a:defRPr/>
            </a:pPr>
            <a:fld id="{91D29CA1-13DB-4480-B0FC-A7D20BFA5945}" type="slidenum">
              <a:rPr lang="en-US" smtClean="0"/>
              <a:pPr>
                <a:defRPr/>
              </a:pPr>
              <a:t>13</a:t>
            </a:fld>
            <a:endParaRPr lang="en-US"/>
          </a:p>
        </p:txBody>
      </p:sp>
      <p:grpSp>
        <p:nvGrpSpPr>
          <p:cNvPr id="3" name="Group 6"/>
          <p:cNvGrpSpPr/>
          <p:nvPr/>
        </p:nvGrpSpPr>
        <p:grpSpPr>
          <a:xfrm>
            <a:off x="2571736" y="1643050"/>
            <a:ext cx="4286280" cy="4055572"/>
            <a:chOff x="2428860" y="1500174"/>
            <a:chExt cx="4286280" cy="4055572"/>
          </a:xfrm>
        </p:grpSpPr>
        <p:pic>
          <p:nvPicPr>
            <p:cNvPr id="11266" name="Picture 2"/>
            <p:cNvPicPr>
              <a:picLocks noChangeAspect="1" noChangeArrowheads="1"/>
            </p:cNvPicPr>
            <p:nvPr/>
          </p:nvPicPr>
          <p:blipFill>
            <a:blip r:embed="rId3" cstate="print"/>
            <a:srcRect/>
            <a:stretch>
              <a:fillRect/>
            </a:stretch>
          </p:blipFill>
          <p:spPr bwMode="auto">
            <a:xfrm>
              <a:off x="2428860" y="1500174"/>
              <a:ext cx="4286280" cy="4055572"/>
            </a:xfrm>
            <a:prstGeom prst="rect">
              <a:avLst/>
            </a:prstGeom>
            <a:noFill/>
            <a:ln w="9525">
              <a:noFill/>
              <a:miter lim="800000"/>
              <a:headEnd/>
              <a:tailEnd/>
            </a:ln>
            <a:effectLst/>
          </p:spPr>
        </p:pic>
        <p:sp>
          <p:nvSpPr>
            <p:cNvPr id="6" name="Rectangle 5"/>
            <p:cNvSpPr/>
            <p:nvPr/>
          </p:nvSpPr>
          <p:spPr>
            <a:xfrm>
              <a:off x="2571736" y="1643050"/>
              <a:ext cx="214314"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4117529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4" name="Slide Number Placeholder 3"/>
          <p:cNvSpPr>
            <a:spLocks noGrp="1"/>
          </p:cNvSpPr>
          <p:nvPr>
            <p:ph type="sldNum" sz="quarter" idx="12"/>
          </p:nvPr>
        </p:nvSpPr>
        <p:spPr/>
        <p:txBody>
          <a:bodyPr/>
          <a:lstStyle/>
          <a:p>
            <a:pPr>
              <a:defRPr/>
            </a:pPr>
            <a:fld id="{91D29CA1-13DB-4480-B0FC-A7D20BFA5945}" type="slidenum">
              <a:rPr lang="en-US" smtClean="0"/>
              <a:pPr>
                <a:defRPr/>
              </a:pPr>
              <a:t>14</a:t>
            </a:fld>
            <a:endParaRPr lang="en-US"/>
          </a:p>
        </p:txBody>
      </p:sp>
      <p:grpSp>
        <p:nvGrpSpPr>
          <p:cNvPr id="10" name="Group 9"/>
          <p:cNvGrpSpPr/>
          <p:nvPr/>
        </p:nvGrpSpPr>
        <p:grpSpPr>
          <a:xfrm>
            <a:off x="1000100" y="1378297"/>
            <a:ext cx="7135882" cy="5051099"/>
            <a:chOff x="1000100" y="1378297"/>
            <a:chExt cx="7135882" cy="5051099"/>
          </a:xfrm>
        </p:grpSpPr>
        <p:pic>
          <p:nvPicPr>
            <p:cNvPr id="5" name="Picture 2"/>
            <p:cNvPicPr>
              <a:picLocks noChangeAspect="1" noChangeArrowheads="1"/>
            </p:cNvPicPr>
            <p:nvPr/>
          </p:nvPicPr>
          <p:blipFill>
            <a:blip r:embed="rId3" cstate="print"/>
            <a:srcRect l="1077" t="827" r="2010" b="46514"/>
            <a:stretch>
              <a:fillRect/>
            </a:stretch>
          </p:blipFill>
          <p:spPr bwMode="auto">
            <a:xfrm>
              <a:off x="1000100" y="1378297"/>
              <a:ext cx="7135882" cy="5051099"/>
            </a:xfrm>
            <a:prstGeom prst="rect">
              <a:avLst/>
            </a:prstGeom>
            <a:noFill/>
            <a:ln w="9525">
              <a:solidFill>
                <a:schemeClr val="accent1">
                  <a:shade val="50000"/>
                </a:schemeClr>
              </a:solidFill>
              <a:miter lim="800000"/>
              <a:headEnd/>
              <a:tailEnd/>
            </a:ln>
            <a:effectLst/>
          </p:spPr>
        </p:pic>
        <p:sp>
          <p:nvSpPr>
            <p:cNvPr id="8" name="Rectangle 7"/>
            <p:cNvSpPr/>
            <p:nvPr/>
          </p:nvSpPr>
          <p:spPr>
            <a:xfrm>
              <a:off x="1071538" y="1428736"/>
              <a:ext cx="142876"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2011873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r>
              <a:rPr lang="en-AU" dirty="0" smtClean="0"/>
              <a:t>The total number of Australians aged 45 to 64 not working due to a health condition was estimated to be 663,000 (</a:t>
            </a:r>
            <a:r>
              <a:rPr lang="en-AU" b="1" i="1" dirty="0" smtClean="0"/>
              <a:t>14%</a:t>
            </a:r>
            <a:r>
              <a:rPr lang="en-AU" dirty="0" smtClean="0"/>
              <a:t>) in 2003</a:t>
            </a:r>
          </a:p>
          <a:p>
            <a:r>
              <a:rPr lang="en-AU" dirty="0" smtClean="0"/>
              <a:t>This lost workforce reduced Australia’s GDP by around $12 billion per annum.</a:t>
            </a:r>
          </a:p>
          <a:p>
            <a:endParaRPr lang="en-AU" dirty="0"/>
          </a:p>
        </p:txBody>
      </p:sp>
      <p:sp>
        <p:nvSpPr>
          <p:cNvPr id="4" name="Slide Number Placeholder 3"/>
          <p:cNvSpPr>
            <a:spLocks noGrp="1"/>
          </p:cNvSpPr>
          <p:nvPr>
            <p:ph type="sldNum" sz="quarter" idx="12"/>
          </p:nvPr>
        </p:nvSpPr>
        <p:spPr/>
        <p:txBody>
          <a:bodyPr/>
          <a:lstStyle/>
          <a:p>
            <a:fld id="{5EB0718A-1B3D-42D2-9A2B-FB6CFA4B4E8D}" type="slidenum">
              <a:rPr lang="en-AU" smtClean="0"/>
              <a:pPr/>
              <a:t>15</a:t>
            </a:fld>
            <a:endParaRPr lang="en-AU"/>
          </a:p>
        </p:txBody>
      </p:sp>
      <p:sp>
        <p:nvSpPr>
          <p:cNvPr id="5" name="Text Placeholder 4"/>
          <p:cNvSpPr>
            <a:spLocks noGrp="1"/>
          </p:cNvSpPr>
          <p:nvPr>
            <p:ph type="body" sz="quarter" idx="13"/>
          </p:nvPr>
        </p:nvSpPr>
        <p:spPr/>
        <p:txBody>
          <a:bodyPr/>
          <a:lstStyle/>
          <a:p>
            <a:r>
              <a:rPr lang="en-AU" dirty="0" smtClean="0"/>
              <a:t>Total impact</a:t>
            </a:r>
            <a:endParaRPr lang="en-AU" dirty="0"/>
          </a:p>
        </p:txBody>
      </p:sp>
    </p:spTree>
    <p:extLst>
      <p:ext uri="{BB962C8B-B14F-4D97-AF65-F5344CB8AC3E}">
        <p14:creationId xmlns:p14="http://schemas.microsoft.com/office/powerpoint/2010/main" val="1473906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56" y="491327"/>
            <a:ext cx="7056457" cy="633417"/>
          </a:xfrm>
        </p:spPr>
        <p:txBody>
          <a:bodyPr/>
          <a:lstStyle/>
          <a:p>
            <a:pPr>
              <a:lnSpc>
                <a:spcPct val="100000"/>
              </a:lnSpc>
            </a:pPr>
            <a:r>
              <a:rPr lang="en-AU" dirty="0" smtClean="0"/>
              <a:t>Costs of lost productivity</a:t>
            </a:r>
            <a:endParaRPr lang="en-AU" dirty="0"/>
          </a:p>
        </p:txBody>
      </p:sp>
      <p:sp>
        <p:nvSpPr>
          <p:cNvPr id="6" name="Content Placeholder 5"/>
          <p:cNvSpPr>
            <a:spLocks noGrp="1"/>
          </p:cNvSpPr>
          <p:nvPr>
            <p:ph idx="1"/>
          </p:nvPr>
        </p:nvSpPr>
        <p:spPr/>
        <p:txBody>
          <a:bodyPr/>
          <a:lstStyle/>
          <a:p>
            <a:r>
              <a:rPr lang="en-AU" dirty="0" smtClean="0"/>
              <a:t>What are the impacts on personal incomes ?</a:t>
            </a:r>
          </a:p>
          <a:p>
            <a:r>
              <a:rPr lang="en-AU" dirty="0" smtClean="0"/>
              <a:t>How much tax is lost ?</a:t>
            </a:r>
          </a:p>
          <a:p>
            <a:r>
              <a:rPr lang="en-AU" dirty="0" smtClean="0"/>
              <a:t>How much extra social security payments are paid ?</a:t>
            </a:r>
          </a:p>
          <a:p>
            <a:r>
              <a:rPr lang="en-AU" dirty="0" smtClean="0"/>
              <a:t>What are the impacts on savings and lifetime living standards ?</a:t>
            </a:r>
          </a:p>
          <a:p>
            <a:r>
              <a:rPr lang="en-AU" dirty="0" smtClean="0"/>
              <a:t>What are the impacts on poverty ?</a:t>
            </a:r>
          </a:p>
          <a:p>
            <a:r>
              <a:rPr lang="en-AU" dirty="0" smtClean="0"/>
              <a:t>What impacts would interventions to treat chronic conditions have ?</a:t>
            </a:r>
          </a:p>
          <a:p>
            <a:endParaRPr lang="en-AU" dirty="0" smtClean="0"/>
          </a:p>
        </p:txBody>
      </p:sp>
      <p:sp>
        <p:nvSpPr>
          <p:cNvPr id="3" name="Slide Number Placeholder 2"/>
          <p:cNvSpPr>
            <a:spLocks noGrp="1"/>
          </p:cNvSpPr>
          <p:nvPr>
            <p:ph type="sldNum" sz="quarter" idx="12"/>
          </p:nvPr>
        </p:nvSpPr>
        <p:spPr/>
        <p:txBody>
          <a:bodyPr/>
          <a:lstStyle/>
          <a:p>
            <a:fld id="{5EB0718A-1B3D-42D2-9A2B-FB6CFA4B4E8D}" type="slidenum">
              <a:rPr lang="en-AU" smtClean="0"/>
              <a:pPr/>
              <a:t>16</a:t>
            </a:fld>
            <a:endParaRPr lang="en-AU" dirty="0"/>
          </a:p>
        </p:txBody>
      </p:sp>
      <p:sp>
        <p:nvSpPr>
          <p:cNvPr id="7" name="Text Placeholder 6"/>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2905217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Slide Number Placeholder 2"/>
          <p:cNvSpPr>
            <a:spLocks noGrp="1"/>
          </p:cNvSpPr>
          <p:nvPr>
            <p:ph type="sldNum" sz="quarter" idx="10"/>
          </p:nvPr>
        </p:nvSpPr>
        <p:spPr/>
        <p:txBody>
          <a:bodyPr/>
          <a:lstStyle/>
          <a:p>
            <a:fld id="{5EB0718A-1B3D-42D2-9A2B-FB6CFA4B4E8D}" type="slidenum">
              <a:rPr lang="en-AU" smtClean="0"/>
              <a:pPr/>
              <a:t>17</a:t>
            </a:fld>
            <a:endParaRPr lang="en-AU" dirty="0"/>
          </a:p>
        </p:txBody>
      </p:sp>
      <p:sp>
        <p:nvSpPr>
          <p:cNvPr id="5" name="Rectangle 4"/>
          <p:cNvSpPr/>
          <p:nvPr/>
        </p:nvSpPr>
        <p:spPr>
          <a:xfrm>
            <a:off x="611560" y="3081154"/>
            <a:ext cx="7992888" cy="707886"/>
          </a:xfrm>
          <a:prstGeom prst="rect">
            <a:avLst/>
          </a:prstGeom>
        </p:spPr>
        <p:txBody>
          <a:bodyPr wrap="square">
            <a:spAutoFit/>
          </a:bodyPr>
          <a:lstStyle/>
          <a:p>
            <a:pPr algn="ctr"/>
            <a:r>
              <a:rPr lang="en-AU" sz="4000" dirty="0" err="1" smtClean="0">
                <a:solidFill>
                  <a:srgbClr val="000080"/>
                </a:solidFill>
              </a:rPr>
              <a:t>Health&amp;WealthMOD</a:t>
            </a:r>
            <a:endParaRPr lang="en-AU" sz="4000" dirty="0"/>
          </a:p>
        </p:txBody>
      </p:sp>
    </p:spTree>
    <p:extLst>
      <p:ext uri="{BB962C8B-B14F-4D97-AF65-F5344CB8AC3E}">
        <p14:creationId xmlns:p14="http://schemas.microsoft.com/office/powerpoint/2010/main" val="236403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Health&amp;WealthMOD</a:t>
            </a:r>
            <a:endParaRPr lang="en-AU" dirty="0"/>
          </a:p>
        </p:txBody>
      </p:sp>
      <p:sp>
        <p:nvSpPr>
          <p:cNvPr id="3" name="Content Placeholder 2"/>
          <p:cNvSpPr>
            <a:spLocks noGrp="1"/>
          </p:cNvSpPr>
          <p:nvPr>
            <p:ph idx="1"/>
          </p:nvPr>
        </p:nvSpPr>
        <p:spPr/>
        <p:txBody>
          <a:bodyPr>
            <a:normAutofit/>
          </a:bodyPr>
          <a:lstStyle/>
          <a:p>
            <a:r>
              <a:rPr lang="en-AU" dirty="0" err="1" smtClean="0"/>
              <a:t>Health&amp;WealthMOD</a:t>
            </a:r>
            <a:r>
              <a:rPr lang="en-AU" dirty="0" smtClean="0"/>
              <a:t> </a:t>
            </a:r>
          </a:p>
          <a:p>
            <a:pPr lvl="1"/>
            <a:r>
              <a:rPr lang="en-AU" dirty="0" smtClean="0"/>
              <a:t>Australian </a:t>
            </a:r>
            <a:r>
              <a:rPr lang="en-AU" dirty="0" err="1" smtClean="0"/>
              <a:t>microsimulation</a:t>
            </a:r>
            <a:r>
              <a:rPr lang="en-AU" dirty="0" smtClean="0"/>
              <a:t> model of health, income, savings, tax and government benefits.</a:t>
            </a:r>
          </a:p>
          <a:p>
            <a:pPr lvl="1"/>
            <a:r>
              <a:rPr lang="en-AU" dirty="0" smtClean="0"/>
              <a:t>Development of this economic model was funded </a:t>
            </a:r>
            <a:r>
              <a:rPr lang="en-AU" dirty="0"/>
              <a:t>by an ARC Linkage Project Grant with Pfizer Australia as an industry partner</a:t>
            </a:r>
            <a:endParaRPr lang="en-AU" dirty="0" smtClean="0"/>
          </a:p>
          <a:p>
            <a:r>
              <a:rPr lang="en-AU" dirty="0" smtClean="0"/>
              <a:t>It estimates:</a:t>
            </a:r>
          </a:p>
          <a:p>
            <a:pPr lvl="1">
              <a:buFontTx/>
              <a:buChar char="-"/>
            </a:pPr>
            <a:r>
              <a:rPr lang="en-AU" dirty="0" smtClean="0"/>
              <a:t>lost income and savings, lost tax revenue and payment of benefits to those who have retired early due to illness. </a:t>
            </a:r>
          </a:p>
          <a:p>
            <a:pPr lvl="1">
              <a:buFontTx/>
              <a:buChar char="-"/>
            </a:pPr>
            <a:r>
              <a:rPr lang="en-AU" dirty="0" smtClean="0"/>
              <a:t>the relative costs of diseases that lead to early retirement.</a:t>
            </a:r>
            <a:endParaRPr lang="en-AU" sz="1400" dirty="0"/>
          </a:p>
        </p:txBody>
      </p:sp>
      <p:sp>
        <p:nvSpPr>
          <p:cNvPr id="4" name="Slide Number Placeholder 3"/>
          <p:cNvSpPr>
            <a:spLocks noGrp="1"/>
          </p:cNvSpPr>
          <p:nvPr>
            <p:ph type="sldNum" sz="quarter" idx="12"/>
          </p:nvPr>
        </p:nvSpPr>
        <p:spPr/>
        <p:txBody>
          <a:bodyPr/>
          <a:lstStyle/>
          <a:p>
            <a:fld id="{5EB0718A-1B3D-42D2-9A2B-FB6CFA4B4E8D}" type="slidenum">
              <a:rPr lang="en-AU" smtClean="0"/>
              <a:pPr/>
              <a:t>18</a:t>
            </a:fld>
            <a:endParaRPr lang="en-AU"/>
          </a:p>
        </p:txBody>
      </p:sp>
      <p:sp>
        <p:nvSpPr>
          <p:cNvPr id="5" name="Text Placeholder 4"/>
          <p:cNvSpPr>
            <a:spLocks noGrp="1"/>
          </p:cNvSpPr>
          <p:nvPr>
            <p:ph type="body" sz="quarter" idx="13"/>
          </p:nvPr>
        </p:nvSpPr>
        <p:spPr/>
        <p:txBody>
          <a:bodyPr/>
          <a:lstStyle/>
          <a:p>
            <a:endParaRPr lang="en-AU" dirty="0"/>
          </a:p>
        </p:txBody>
      </p:sp>
    </p:spTree>
    <p:extLst>
      <p:ext uri="{BB962C8B-B14F-4D97-AF65-F5344CB8AC3E}">
        <p14:creationId xmlns:p14="http://schemas.microsoft.com/office/powerpoint/2010/main" val="22487600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56" y="339496"/>
            <a:ext cx="7056457" cy="857256"/>
          </a:xfrm>
        </p:spPr>
        <p:txBody>
          <a:bodyPr/>
          <a:lstStyle/>
          <a:p>
            <a:pPr>
              <a:lnSpc>
                <a:spcPct val="100000"/>
              </a:lnSpc>
            </a:pPr>
            <a:r>
              <a:rPr lang="en-AU" dirty="0" smtClean="0"/>
              <a:t>Cost of retiring early due to illness in Australia</a:t>
            </a:r>
            <a:endParaRPr lang="en-AU" dirty="0"/>
          </a:p>
        </p:txBody>
      </p:sp>
      <p:sp>
        <p:nvSpPr>
          <p:cNvPr id="3" name="Slide Number Placeholder 2"/>
          <p:cNvSpPr>
            <a:spLocks noGrp="1"/>
          </p:cNvSpPr>
          <p:nvPr>
            <p:ph type="sldNum" sz="quarter" idx="10"/>
          </p:nvPr>
        </p:nvSpPr>
        <p:spPr/>
        <p:txBody>
          <a:bodyPr/>
          <a:lstStyle/>
          <a:p>
            <a:fld id="{5EB0718A-1B3D-42D2-9A2B-FB6CFA4B4E8D}" type="slidenum">
              <a:rPr lang="en-AU" smtClean="0"/>
              <a:pPr/>
              <a:t>19</a:t>
            </a:fld>
            <a:endParaRPr lang="en-AU" dirty="0"/>
          </a:p>
        </p:txBody>
      </p:sp>
      <p:graphicFrame>
        <p:nvGraphicFramePr>
          <p:cNvPr id="5" name="Table 4"/>
          <p:cNvGraphicFramePr>
            <a:graphicFrameLocks noGrp="1"/>
          </p:cNvGraphicFramePr>
          <p:nvPr/>
        </p:nvGraphicFramePr>
        <p:xfrm>
          <a:off x="428596" y="2357430"/>
          <a:ext cx="8215373" cy="1717040"/>
        </p:xfrm>
        <a:graphic>
          <a:graphicData uri="http://schemas.openxmlformats.org/drawingml/2006/table">
            <a:tbl>
              <a:tblPr firstRow="1" bandRow="1">
                <a:tableStyleId>{5C22544A-7EE6-4342-B048-85BDC9FD1C3A}</a:tableStyleId>
              </a:tblPr>
              <a:tblGrid>
                <a:gridCol w="2616748"/>
                <a:gridCol w="1454648"/>
                <a:gridCol w="1368152"/>
                <a:gridCol w="1368152"/>
                <a:gridCol w="1407673"/>
              </a:tblGrid>
              <a:tr h="370840">
                <a:tc>
                  <a:txBody>
                    <a:bodyPr/>
                    <a:lstStyle/>
                    <a:p>
                      <a:pPr algn="ctr">
                        <a:lnSpc>
                          <a:spcPct val="100000"/>
                        </a:lnSpc>
                        <a:spcAft>
                          <a:spcPts val="1200"/>
                        </a:spcAft>
                      </a:pPr>
                      <a:r>
                        <a:rPr lang="en-AU" sz="1600" b="1" dirty="0">
                          <a:latin typeface="Arial" pitchFamily="34" charset="0"/>
                          <a:ea typeface="Calibri"/>
                          <a:cs typeface="Arial" pitchFamily="34" charset="0"/>
                        </a:rPr>
                        <a:t>Labour force status</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dirty="0" smtClean="0">
                          <a:latin typeface="Arial" pitchFamily="34" charset="0"/>
                          <a:ea typeface="Calibri"/>
                          <a:cs typeface="Arial" pitchFamily="34" charset="0"/>
                        </a:rPr>
                        <a:t>No</a:t>
                      </a:r>
                      <a:r>
                        <a:rPr lang="en-AU" sz="1600" baseline="0" dirty="0" smtClean="0">
                          <a:latin typeface="Arial" pitchFamily="34" charset="0"/>
                          <a:ea typeface="Calibri"/>
                          <a:cs typeface="Arial" pitchFamily="34" charset="0"/>
                        </a:rPr>
                        <a:t> in Survey</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b="1" dirty="0" smtClean="0">
                          <a:latin typeface="Arial" pitchFamily="34" charset="0"/>
                          <a:ea typeface="Calibri"/>
                          <a:cs typeface="Arial" pitchFamily="34" charset="0"/>
                        </a:rPr>
                        <a:t>Income</a:t>
                      </a:r>
                      <a:r>
                        <a:rPr lang="en-AU" sz="1600" b="1" baseline="30000" dirty="0" smtClean="0">
                          <a:latin typeface="Arial" pitchFamily="34" charset="0"/>
                          <a:ea typeface="Calibri"/>
                          <a:cs typeface="Arial" pitchFamily="34" charset="0"/>
                        </a:rPr>
                        <a:t>#</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b="1" dirty="0" smtClean="0">
                          <a:latin typeface="Arial" pitchFamily="34" charset="0"/>
                          <a:ea typeface="Calibri"/>
                          <a:cs typeface="Arial" pitchFamily="34" charset="0"/>
                        </a:rPr>
                        <a:t>Transfer income</a:t>
                      </a:r>
                      <a:r>
                        <a:rPr lang="en-AU" sz="1600" b="1" baseline="30000" dirty="0" smtClean="0">
                          <a:latin typeface="Arial" pitchFamily="34" charset="0"/>
                          <a:ea typeface="Calibri"/>
                          <a:cs typeface="Arial" pitchFamily="34" charset="0"/>
                        </a:rPr>
                        <a:t>$</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b="1" dirty="0" smtClean="0">
                          <a:latin typeface="Arial" pitchFamily="34" charset="0"/>
                          <a:ea typeface="Calibri"/>
                          <a:cs typeface="Arial" pitchFamily="34" charset="0"/>
                        </a:rPr>
                        <a:t>Tax liability</a:t>
                      </a:r>
                      <a:r>
                        <a:rPr lang="en-AU" sz="1600" b="1" baseline="30000" dirty="0" smtClean="0">
                          <a:latin typeface="Arial" pitchFamily="34" charset="0"/>
                          <a:ea typeface="Calibri"/>
                          <a:cs typeface="Arial" pitchFamily="34" charset="0"/>
                        </a:rPr>
                        <a:t>!</a:t>
                      </a:r>
                      <a:endParaRPr lang="en-AU" sz="1600" dirty="0">
                        <a:latin typeface="Arial" pitchFamily="34" charset="0"/>
                        <a:ea typeface="Calibri"/>
                        <a:cs typeface="Arial" pitchFamily="34" charset="0"/>
                      </a:endParaRPr>
                    </a:p>
                  </a:txBody>
                  <a:tcPr marL="68580" marR="68580" marT="0" marB="0" anchor="ctr"/>
                </a:tc>
              </a:tr>
              <a:tr h="370840">
                <a:tc>
                  <a:txBody>
                    <a:bodyPr/>
                    <a:lstStyle/>
                    <a:p>
                      <a:pPr algn="just">
                        <a:lnSpc>
                          <a:spcPct val="100000"/>
                        </a:lnSpc>
                        <a:spcAft>
                          <a:spcPts val="1200"/>
                        </a:spcAft>
                      </a:pPr>
                      <a:r>
                        <a:rPr lang="en-AU" sz="1600" dirty="0">
                          <a:latin typeface="Arial" pitchFamily="34" charset="0"/>
                          <a:ea typeface="Calibri"/>
                          <a:cs typeface="Arial" pitchFamily="34" charset="0"/>
                        </a:rPr>
                        <a:t>Employed full-time</a:t>
                      </a:r>
                    </a:p>
                  </a:txBody>
                  <a:tcPr marL="68580" marR="68580" marT="0" marB="0" anchor="ctr"/>
                </a:tc>
                <a:tc>
                  <a:txBody>
                    <a:bodyPr/>
                    <a:lstStyle/>
                    <a:p>
                      <a:pPr algn="ctr">
                        <a:lnSpc>
                          <a:spcPct val="100000"/>
                        </a:lnSpc>
                        <a:spcAft>
                          <a:spcPts val="1200"/>
                        </a:spcAft>
                      </a:pPr>
                      <a:r>
                        <a:rPr lang="en-AU" sz="1600" dirty="0" smtClean="0">
                          <a:latin typeface="Arial" pitchFamily="34" charset="0"/>
                          <a:ea typeface="Calibri"/>
                          <a:cs typeface="Arial" pitchFamily="34" charset="0"/>
                        </a:rPr>
                        <a:t>4,266</a:t>
                      </a:r>
                      <a:r>
                        <a:rPr lang="en-AU" sz="1600" baseline="0" dirty="0" smtClean="0">
                          <a:latin typeface="Arial" pitchFamily="34" charset="0"/>
                          <a:ea typeface="Calibri"/>
                          <a:cs typeface="Arial" pitchFamily="34" charset="0"/>
                        </a:rPr>
                        <a:t> (46%)</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dirty="0" smtClean="0">
                          <a:latin typeface="Arial" pitchFamily="34" charset="0"/>
                          <a:ea typeface="Calibri"/>
                          <a:cs typeface="Arial" pitchFamily="34" charset="0"/>
                        </a:rPr>
                        <a:t>1,167.0</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dirty="0">
                          <a:latin typeface="Arial" pitchFamily="34" charset="0"/>
                          <a:ea typeface="Calibri"/>
                          <a:cs typeface="Arial" pitchFamily="34" charset="0"/>
                        </a:rPr>
                        <a:t>0.2</a:t>
                      </a:r>
                    </a:p>
                  </a:txBody>
                  <a:tcPr marL="68580" marR="68580" marT="0" marB="0" anchor="ctr"/>
                </a:tc>
                <a:tc>
                  <a:txBody>
                    <a:bodyPr/>
                    <a:lstStyle/>
                    <a:p>
                      <a:pPr algn="ctr">
                        <a:lnSpc>
                          <a:spcPct val="100000"/>
                        </a:lnSpc>
                        <a:spcAft>
                          <a:spcPts val="1200"/>
                        </a:spcAft>
                      </a:pPr>
                      <a:r>
                        <a:rPr lang="en-AU" sz="1600" dirty="0">
                          <a:latin typeface="Arial" pitchFamily="34" charset="0"/>
                          <a:ea typeface="Calibri"/>
                          <a:cs typeface="Arial" pitchFamily="34" charset="0"/>
                        </a:rPr>
                        <a:t>166.3</a:t>
                      </a:r>
                    </a:p>
                  </a:txBody>
                  <a:tcPr marL="68580" marR="68580" marT="0" marB="0" anchor="ctr"/>
                </a:tc>
              </a:tr>
              <a:tr h="370840">
                <a:tc>
                  <a:txBody>
                    <a:bodyPr/>
                    <a:lstStyle/>
                    <a:p>
                      <a:pPr algn="just">
                        <a:lnSpc>
                          <a:spcPct val="100000"/>
                        </a:lnSpc>
                        <a:spcAft>
                          <a:spcPts val="1200"/>
                        </a:spcAft>
                      </a:pPr>
                      <a:r>
                        <a:rPr lang="en-AU" sz="1600" dirty="0">
                          <a:latin typeface="Arial" pitchFamily="34" charset="0"/>
                          <a:ea typeface="Calibri"/>
                          <a:cs typeface="Arial" pitchFamily="34" charset="0"/>
                        </a:rPr>
                        <a:t>Employed part-time</a:t>
                      </a:r>
                    </a:p>
                  </a:txBody>
                  <a:tcPr marL="68580" marR="68580" marT="0" marB="0" anchor="ctr"/>
                </a:tc>
                <a:tc>
                  <a:txBody>
                    <a:bodyPr/>
                    <a:lstStyle/>
                    <a:p>
                      <a:pPr algn="ctr">
                        <a:lnSpc>
                          <a:spcPct val="100000"/>
                        </a:lnSpc>
                        <a:spcAft>
                          <a:spcPts val="1200"/>
                        </a:spcAft>
                      </a:pPr>
                      <a:r>
                        <a:rPr lang="en-AU" sz="1600" dirty="0" smtClean="0">
                          <a:latin typeface="Arial" pitchFamily="34" charset="0"/>
                          <a:ea typeface="Calibri"/>
                          <a:cs typeface="Arial" pitchFamily="34" charset="0"/>
                        </a:rPr>
                        <a:t>1,738 (19%)</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dirty="0">
                          <a:latin typeface="Arial" pitchFamily="34" charset="0"/>
                          <a:ea typeface="Calibri"/>
                          <a:cs typeface="Arial" pitchFamily="34" charset="0"/>
                        </a:rPr>
                        <a:t>482.9</a:t>
                      </a:r>
                    </a:p>
                  </a:txBody>
                  <a:tcPr marL="68580" marR="68580" marT="0" marB="0" anchor="ctr"/>
                </a:tc>
                <a:tc>
                  <a:txBody>
                    <a:bodyPr/>
                    <a:lstStyle/>
                    <a:p>
                      <a:pPr algn="ctr">
                        <a:lnSpc>
                          <a:spcPct val="100000"/>
                        </a:lnSpc>
                        <a:spcAft>
                          <a:spcPts val="1200"/>
                        </a:spcAft>
                      </a:pPr>
                      <a:r>
                        <a:rPr lang="en-AU" sz="1600" dirty="0">
                          <a:latin typeface="Arial" pitchFamily="34" charset="0"/>
                          <a:ea typeface="Calibri"/>
                          <a:cs typeface="Arial" pitchFamily="34" charset="0"/>
                        </a:rPr>
                        <a:t>0.9</a:t>
                      </a:r>
                    </a:p>
                  </a:txBody>
                  <a:tcPr marL="68580" marR="68580" marT="0" marB="0" anchor="ctr"/>
                </a:tc>
                <a:tc>
                  <a:txBody>
                    <a:bodyPr/>
                    <a:lstStyle/>
                    <a:p>
                      <a:pPr algn="ctr">
                        <a:lnSpc>
                          <a:spcPct val="100000"/>
                        </a:lnSpc>
                        <a:spcAft>
                          <a:spcPts val="1200"/>
                        </a:spcAft>
                      </a:pPr>
                      <a:r>
                        <a:rPr lang="en-AU" sz="1600" dirty="0">
                          <a:latin typeface="Arial" pitchFamily="34" charset="0"/>
                          <a:ea typeface="Calibri"/>
                          <a:cs typeface="Arial" pitchFamily="34" charset="0"/>
                        </a:rPr>
                        <a:t>8.9</a:t>
                      </a:r>
                    </a:p>
                  </a:txBody>
                  <a:tcPr marL="68580" marR="68580" marT="0" marB="0" anchor="ctr"/>
                </a:tc>
              </a:tr>
              <a:tr h="370840">
                <a:tc>
                  <a:txBody>
                    <a:bodyPr/>
                    <a:lstStyle/>
                    <a:p>
                      <a:pPr algn="just">
                        <a:lnSpc>
                          <a:spcPct val="100000"/>
                        </a:lnSpc>
                        <a:spcAft>
                          <a:spcPts val="1200"/>
                        </a:spcAft>
                      </a:pPr>
                      <a:r>
                        <a:rPr lang="en-AU" sz="1600" dirty="0">
                          <a:latin typeface="Arial" pitchFamily="34" charset="0"/>
                          <a:ea typeface="Calibri"/>
                          <a:cs typeface="Arial" pitchFamily="34" charset="0"/>
                        </a:rPr>
                        <a:t>Not in labour force due to ill health</a:t>
                      </a:r>
                    </a:p>
                  </a:txBody>
                  <a:tcPr marL="68580" marR="68580" marT="0" marB="0" anchor="ctr"/>
                </a:tc>
                <a:tc>
                  <a:txBody>
                    <a:bodyPr/>
                    <a:lstStyle/>
                    <a:p>
                      <a:pPr algn="ctr">
                        <a:lnSpc>
                          <a:spcPct val="100000"/>
                        </a:lnSpc>
                        <a:spcAft>
                          <a:spcPts val="1200"/>
                        </a:spcAft>
                      </a:pPr>
                      <a:r>
                        <a:rPr lang="en-AU" sz="1600" dirty="0" smtClean="0">
                          <a:latin typeface="Arial" pitchFamily="34" charset="0"/>
                          <a:ea typeface="Calibri"/>
                          <a:cs typeface="Arial" pitchFamily="34" charset="0"/>
                        </a:rPr>
                        <a:t>661 (7%)</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dirty="0">
                          <a:latin typeface="Arial" pitchFamily="34" charset="0"/>
                          <a:ea typeface="Calibri"/>
                          <a:cs typeface="Arial" pitchFamily="34" charset="0"/>
                        </a:rPr>
                        <a:t>217.8</a:t>
                      </a:r>
                    </a:p>
                  </a:txBody>
                  <a:tcPr marL="68580" marR="68580" marT="0" marB="0" anchor="ctr"/>
                </a:tc>
                <a:tc>
                  <a:txBody>
                    <a:bodyPr/>
                    <a:lstStyle/>
                    <a:p>
                      <a:pPr algn="ctr">
                        <a:lnSpc>
                          <a:spcPct val="100000"/>
                        </a:lnSpc>
                        <a:spcAft>
                          <a:spcPts val="1200"/>
                        </a:spcAft>
                      </a:pPr>
                      <a:r>
                        <a:rPr lang="en-AU" sz="1600" dirty="0">
                          <a:latin typeface="Arial" pitchFamily="34" charset="0"/>
                          <a:ea typeface="Calibri"/>
                          <a:cs typeface="Arial" pitchFamily="34" charset="0"/>
                        </a:rPr>
                        <a:t>74.2</a:t>
                      </a:r>
                    </a:p>
                  </a:txBody>
                  <a:tcPr marL="68580" marR="68580" marT="0" marB="0" anchor="ctr"/>
                </a:tc>
                <a:tc>
                  <a:txBody>
                    <a:bodyPr/>
                    <a:lstStyle/>
                    <a:p>
                      <a:pPr algn="ctr">
                        <a:lnSpc>
                          <a:spcPct val="100000"/>
                        </a:lnSpc>
                        <a:spcAft>
                          <a:spcPts val="1200"/>
                        </a:spcAft>
                      </a:pPr>
                      <a:r>
                        <a:rPr lang="en-AU" sz="1600" dirty="0">
                          <a:latin typeface="Arial" pitchFamily="34" charset="0"/>
                          <a:ea typeface="Calibri"/>
                          <a:cs typeface="Arial" pitchFamily="34" charset="0"/>
                        </a:rPr>
                        <a:t>0.0</a:t>
                      </a:r>
                    </a:p>
                  </a:txBody>
                  <a:tcPr marL="68580" marR="68580" marT="0" marB="0" anchor="ctr"/>
                </a:tc>
              </a:tr>
            </a:tbl>
          </a:graphicData>
        </a:graphic>
      </p:graphicFrame>
      <p:sp>
        <p:nvSpPr>
          <p:cNvPr id="6" name="Rectangle 5"/>
          <p:cNvSpPr/>
          <p:nvPr/>
        </p:nvSpPr>
        <p:spPr>
          <a:xfrm>
            <a:off x="357158" y="1500174"/>
            <a:ext cx="8429684" cy="646331"/>
          </a:xfrm>
          <a:prstGeom prst="rect">
            <a:avLst/>
          </a:prstGeom>
        </p:spPr>
        <p:txBody>
          <a:bodyPr wrap="square">
            <a:spAutoFit/>
          </a:bodyPr>
          <a:lstStyle/>
          <a:p>
            <a:pPr algn="ctr"/>
            <a:r>
              <a:rPr lang="en-AU" b="1" dirty="0" smtClean="0">
                <a:solidFill>
                  <a:srgbClr val="811525"/>
                </a:solidFill>
              </a:rPr>
              <a:t>Geometric means of weekly income, transfer payments and tax liability by labour force status for the Australian population aged 45-64 years, 2009</a:t>
            </a:r>
            <a:endParaRPr lang="en-AU" dirty="0"/>
          </a:p>
        </p:txBody>
      </p:sp>
      <p:sp>
        <p:nvSpPr>
          <p:cNvPr id="8" name="Rectangle 7"/>
          <p:cNvSpPr/>
          <p:nvPr/>
        </p:nvSpPr>
        <p:spPr>
          <a:xfrm>
            <a:off x="467544" y="4221088"/>
            <a:ext cx="2645276" cy="830997"/>
          </a:xfrm>
          <a:prstGeom prst="rect">
            <a:avLst/>
          </a:prstGeom>
        </p:spPr>
        <p:txBody>
          <a:bodyPr wrap="none">
            <a:spAutoFit/>
          </a:bodyPr>
          <a:lstStyle/>
          <a:p>
            <a:r>
              <a:rPr lang="en-AU" sz="1600" baseline="30000" dirty="0" smtClean="0">
                <a:latin typeface="Arial" pitchFamily="34" charset="0"/>
                <a:ea typeface="Calibri"/>
                <a:cs typeface="Arial" pitchFamily="34" charset="0"/>
              </a:rPr>
              <a:t># </a:t>
            </a:r>
            <a:r>
              <a:rPr lang="en-AU" sz="1600" dirty="0" smtClean="0">
                <a:latin typeface="Arial" pitchFamily="34" charset="0"/>
                <a:ea typeface="Calibri"/>
                <a:cs typeface="Arial" pitchFamily="34" charset="0"/>
              </a:rPr>
              <a:t>including transfer income</a:t>
            </a:r>
          </a:p>
          <a:p>
            <a:r>
              <a:rPr lang="en-AU" sz="1600" baseline="30000" dirty="0" smtClean="0">
                <a:latin typeface="Arial" pitchFamily="34" charset="0"/>
                <a:ea typeface="Calibri"/>
                <a:cs typeface="Arial" pitchFamily="34" charset="0"/>
              </a:rPr>
              <a:t>$ </a:t>
            </a:r>
            <a:r>
              <a:rPr lang="en-AU" sz="1600" dirty="0" smtClean="0">
                <a:latin typeface="Arial" pitchFamily="34" charset="0"/>
                <a:ea typeface="Calibri"/>
                <a:cs typeface="Arial" pitchFamily="34" charset="0"/>
              </a:rPr>
              <a:t>including family payments</a:t>
            </a:r>
            <a:endParaRPr lang="en-AU" sz="1600" baseline="30000" dirty="0" smtClean="0">
              <a:latin typeface="Arial" pitchFamily="34" charset="0"/>
              <a:ea typeface="Calibri"/>
              <a:cs typeface="Arial" pitchFamily="34" charset="0"/>
            </a:endParaRPr>
          </a:p>
          <a:p>
            <a:r>
              <a:rPr lang="en-AU" sz="1600" baseline="30000" dirty="0" smtClean="0">
                <a:latin typeface="Arial" pitchFamily="34" charset="0"/>
                <a:ea typeface="Calibri"/>
                <a:cs typeface="Arial" pitchFamily="34" charset="0"/>
              </a:rPr>
              <a:t>! </a:t>
            </a:r>
            <a:r>
              <a:rPr lang="en-AU" sz="1600" dirty="0" smtClean="0">
                <a:latin typeface="Arial" pitchFamily="34" charset="0"/>
                <a:ea typeface="Calibri"/>
                <a:cs typeface="Arial" pitchFamily="34" charset="0"/>
              </a:rPr>
              <a:t>including Medicare levy</a:t>
            </a:r>
            <a:endParaRPr lang="en-AU" sz="1600" baseline="30000" dirty="0" smtClean="0"/>
          </a:p>
        </p:txBody>
      </p:sp>
      <p:sp>
        <p:nvSpPr>
          <p:cNvPr id="7" name="TextBox 6"/>
          <p:cNvSpPr txBox="1"/>
          <p:nvPr/>
        </p:nvSpPr>
        <p:spPr>
          <a:xfrm>
            <a:off x="428596" y="5143512"/>
            <a:ext cx="4530343" cy="338554"/>
          </a:xfrm>
          <a:prstGeom prst="rect">
            <a:avLst/>
          </a:prstGeom>
          <a:noFill/>
        </p:spPr>
        <p:txBody>
          <a:bodyPr wrap="none" rtlCol="0">
            <a:spAutoFit/>
          </a:bodyPr>
          <a:lstStyle/>
          <a:p>
            <a:r>
              <a:rPr lang="en-AU" sz="1600" dirty="0" smtClean="0"/>
              <a:t>Schofield et al. </a:t>
            </a:r>
            <a:r>
              <a:rPr lang="en-AU" sz="1600" i="1" dirty="0" smtClean="0"/>
              <a:t>BMC Public Health</a:t>
            </a:r>
            <a:r>
              <a:rPr lang="en-AU" sz="1600" dirty="0" smtClean="0"/>
              <a:t> 2011, 11:418</a:t>
            </a:r>
            <a:endParaRPr lang="en-AU" sz="1600" dirty="0"/>
          </a:p>
        </p:txBody>
      </p:sp>
    </p:spTree>
    <p:extLst>
      <p:ext uri="{BB962C8B-B14F-4D97-AF65-F5344CB8AC3E}">
        <p14:creationId xmlns:p14="http://schemas.microsoft.com/office/powerpoint/2010/main" val="394966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r>
              <a:rPr lang="en-AU" dirty="0" smtClean="0"/>
              <a:t>Prof Deborah Schofield, </a:t>
            </a:r>
            <a:r>
              <a:rPr lang="en-AU" i="1" dirty="0" smtClean="0"/>
              <a:t>University of Sydney</a:t>
            </a:r>
          </a:p>
          <a:p>
            <a:r>
              <a:rPr lang="en-AU" dirty="0" err="1" smtClean="0"/>
              <a:t>Assoc</a:t>
            </a:r>
            <a:r>
              <a:rPr lang="en-AU" dirty="0" smtClean="0"/>
              <a:t> Prof Megan Passey, </a:t>
            </a:r>
            <a:r>
              <a:rPr lang="en-AU" i="1" dirty="0" smtClean="0"/>
              <a:t>University of Sydney</a:t>
            </a:r>
            <a:endParaRPr lang="en-AU" dirty="0" smtClean="0"/>
          </a:p>
          <a:p>
            <a:r>
              <a:rPr lang="en-AU" dirty="0" smtClean="0"/>
              <a:t>Prof Simon Kelly, </a:t>
            </a:r>
            <a:r>
              <a:rPr lang="en-AU" i="1" dirty="0" smtClean="0"/>
              <a:t>University of Canberra</a:t>
            </a:r>
            <a:endParaRPr lang="en-AU" dirty="0" smtClean="0"/>
          </a:p>
          <a:p>
            <a:r>
              <a:rPr lang="en-AU" dirty="0" smtClean="0"/>
              <a:t>Richard Percival, </a:t>
            </a:r>
            <a:r>
              <a:rPr lang="en-AU" i="1" dirty="0" smtClean="0"/>
              <a:t>University of Canberra</a:t>
            </a:r>
          </a:p>
          <a:p>
            <a:r>
              <a:rPr lang="en-AU" dirty="0" smtClean="0"/>
              <a:t>Prof Robert </a:t>
            </a:r>
            <a:r>
              <a:rPr lang="en-AU" dirty="0" err="1" smtClean="0"/>
              <a:t>Tanton</a:t>
            </a:r>
            <a:r>
              <a:rPr lang="en-AU" dirty="0" smtClean="0"/>
              <a:t>, </a:t>
            </a:r>
            <a:r>
              <a:rPr lang="en-AU" i="1" dirty="0" smtClean="0"/>
              <a:t>University of Canberra</a:t>
            </a:r>
          </a:p>
          <a:p>
            <a:r>
              <a:rPr lang="en-AU" dirty="0" smtClean="0"/>
              <a:t>Dr Emily Callander, </a:t>
            </a:r>
            <a:r>
              <a:rPr lang="en-AU" i="1" dirty="0" smtClean="0"/>
              <a:t>University of Sydney</a:t>
            </a:r>
            <a:endParaRPr lang="en-AU" dirty="0" smtClean="0"/>
          </a:p>
          <a:p>
            <a:r>
              <a:rPr lang="en-AU" dirty="0" smtClean="0"/>
              <a:t>Dr Michelle Cunich, </a:t>
            </a:r>
            <a:r>
              <a:rPr lang="en-AU" i="1" dirty="0" smtClean="0"/>
              <a:t>University of Sydney</a:t>
            </a:r>
            <a:endParaRPr lang="en-AU" dirty="0" smtClean="0"/>
          </a:p>
          <a:p>
            <a:r>
              <a:rPr lang="en-AU" dirty="0" smtClean="0"/>
              <a:t>Prof Theo </a:t>
            </a:r>
            <a:r>
              <a:rPr lang="en-AU" dirty="0" err="1" smtClean="0"/>
              <a:t>Vos</a:t>
            </a:r>
            <a:r>
              <a:rPr lang="en-AU" dirty="0" smtClean="0"/>
              <a:t>, </a:t>
            </a:r>
            <a:r>
              <a:rPr lang="en-AU" i="1" dirty="0" smtClean="0"/>
              <a:t>University of Queensland</a:t>
            </a:r>
          </a:p>
          <a:p>
            <a:r>
              <a:rPr lang="en-AU" dirty="0" smtClean="0"/>
              <a:t>Dr </a:t>
            </a:r>
            <a:r>
              <a:rPr lang="en-AU" dirty="0" err="1" smtClean="0"/>
              <a:t>Lennert</a:t>
            </a:r>
            <a:r>
              <a:rPr lang="en-AU" dirty="0" smtClean="0"/>
              <a:t> </a:t>
            </a:r>
            <a:r>
              <a:rPr lang="en-AU" dirty="0" err="1" smtClean="0"/>
              <a:t>Veerman</a:t>
            </a:r>
            <a:r>
              <a:rPr lang="en-AU" dirty="0" smtClean="0"/>
              <a:t>, </a:t>
            </a:r>
            <a:r>
              <a:rPr lang="en-AU" i="1" dirty="0" smtClean="0"/>
              <a:t>University of Queensland</a:t>
            </a:r>
            <a:endParaRPr lang="en-AU" dirty="0"/>
          </a:p>
        </p:txBody>
      </p:sp>
      <p:sp>
        <p:nvSpPr>
          <p:cNvPr id="4" name="Slide Number Placeholder 3"/>
          <p:cNvSpPr>
            <a:spLocks noGrp="1"/>
          </p:cNvSpPr>
          <p:nvPr>
            <p:ph type="sldNum" sz="quarter" idx="12"/>
          </p:nvPr>
        </p:nvSpPr>
        <p:spPr/>
        <p:txBody>
          <a:bodyPr/>
          <a:lstStyle/>
          <a:p>
            <a:fld id="{5EB0718A-1B3D-42D2-9A2B-FB6CFA4B4E8D}" type="slidenum">
              <a:rPr lang="en-AU" smtClean="0"/>
              <a:pPr/>
              <a:t>2</a:t>
            </a:fld>
            <a:endParaRPr lang="en-AU"/>
          </a:p>
        </p:txBody>
      </p:sp>
      <p:sp>
        <p:nvSpPr>
          <p:cNvPr id="5" name="Text Placeholder 4"/>
          <p:cNvSpPr>
            <a:spLocks noGrp="1"/>
          </p:cNvSpPr>
          <p:nvPr>
            <p:ph type="body" sz="quarter" idx="13"/>
          </p:nvPr>
        </p:nvSpPr>
        <p:spPr/>
        <p:txBody>
          <a:bodyPr/>
          <a:lstStyle/>
          <a:p>
            <a:r>
              <a:rPr lang="en-AU" dirty="0"/>
              <a:t>Collaborators</a:t>
            </a:r>
          </a:p>
        </p:txBody>
      </p:sp>
    </p:spTree>
    <p:extLst>
      <p:ext uri="{BB962C8B-B14F-4D97-AF65-F5344CB8AC3E}">
        <p14:creationId xmlns:p14="http://schemas.microsoft.com/office/powerpoint/2010/main" val="3732009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5EB0718A-1B3D-42D2-9A2B-FB6CFA4B4E8D}" type="slidenum">
              <a:rPr lang="en-AU" smtClean="0"/>
              <a:pPr/>
              <a:t>20</a:t>
            </a:fld>
            <a:endParaRPr lang="en-AU" dirty="0"/>
          </a:p>
        </p:txBody>
      </p:sp>
      <p:graphicFrame>
        <p:nvGraphicFramePr>
          <p:cNvPr id="5" name="Table 4"/>
          <p:cNvGraphicFramePr>
            <a:graphicFrameLocks noGrp="1"/>
          </p:cNvGraphicFramePr>
          <p:nvPr/>
        </p:nvGraphicFramePr>
        <p:xfrm>
          <a:off x="428596" y="2357430"/>
          <a:ext cx="8215372" cy="975360"/>
        </p:xfrm>
        <a:graphic>
          <a:graphicData uri="http://schemas.openxmlformats.org/drawingml/2006/table">
            <a:tbl>
              <a:tblPr firstRow="1" bandRow="1">
                <a:tableStyleId>{5C22544A-7EE6-4342-B048-85BDC9FD1C3A}</a:tableStyleId>
              </a:tblPr>
              <a:tblGrid>
                <a:gridCol w="3071834"/>
                <a:gridCol w="1571636"/>
                <a:gridCol w="1785950"/>
                <a:gridCol w="1785952"/>
              </a:tblGrid>
              <a:tr h="370840">
                <a:tc>
                  <a:txBody>
                    <a:bodyPr/>
                    <a:lstStyle/>
                    <a:p>
                      <a:pPr algn="ctr">
                        <a:lnSpc>
                          <a:spcPct val="100000"/>
                        </a:lnSpc>
                        <a:spcAft>
                          <a:spcPts val="1200"/>
                        </a:spcAft>
                      </a:pP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b="1" dirty="0" smtClean="0">
                          <a:latin typeface="Arial" pitchFamily="34" charset="0"/>
                          <a:ea typeface="Calibri"/>
                          <a:cs typeface="Arial" pitchFamily="34" charset="0"/>
                        </a:rPr>
                        <a:t>Income</a:t>
                      </a:r>
                      <a:r>
                        <a:rPr lang="en-AU" sz="1600" b="1" baseline="30000" dirty="0" smtClean="0">
                          <a:latin typeface="Arial" pitchFamily="34" charset="0"/>
                          <a:ea typeface="Calibri"/>
                          <a:cs typeface="Arial" pitchFamily="34" charset="0"/>
                        </a:rPr>
                        <a:t>#</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b="1" dirty="0" smtClean="0">
                          <a:latin typeface="Arial" pitchFamily="34" charset="0"/>
                          <a:ea typeface="Calibri"/>
                          <a:cs typeface="Arial" pitchFamily="34" charset="0"/>
                        </a:rPr>
                        <a:t>Transfer payments</a:t>
                      </a:r>
                      <a:r>
                        <a:rPr lang="en-AU" sz="1600" b="1" baseline="30000" dirty="0" smtClean="0">
                          <a:latin typeface="Arial" pitchFamily="34" charset="0"/>
                          <a:ea typeface="Calibri"/>
                          <a:cs typeface="Arial" pitchFamily="34" charset="0"/>
                        </a:rPr>
                        <a:t>$</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b="1" dirty="0" smtClean="0">
                          <a:latin typeface="Arial" pitchFamily="34" charset="0"/>
                          <a:ea typeface="Calibri"/>
                          <a:cs typeface="Arial" pitchFamily="34" charset="0"/>
                        </a:rPr>
                        <a:t>Tax liability</a:t>
                      </a:r>
                      <a:r>
                        <a:rPr lang="en-AU" sz="1600" b="1" baseline="30000" dirty="0" smtClean="0">
                          <a:latin typeface="Arial" pitchFamily="34" charset="0"/>
                          <a:ea typeface="Calibri"/>
                          <a:cs typeface="Arial" pitchFamily="34" charset="0"/>
                        </a:rPr>
                        <a:t>!</a:t>
                      </a:r>
                      <a:endParaRPr lang="en-AU" sz="1600" dirty="0">
                        <a:latin typeface="Arial" pitchFamily="34" charset="0"/>
                        <a:ea typeface="Calibri"/>
                        <a:cs typeface="Arial" pitchFamily="34" charset="0"/>
                      </a:endParaRPr>
                    </a:p>
                  </a:txBody>
                  <a:tcPr marL="68580" marR="68580" marT="0" marB="0" anchor="ctr"/>
                </a:tc>
              </a:tr>
              <a:tr h="370840">
                <a:tc>
                  <a:txBody>
                    <a:bodyPr/>
                    <a:lstStyle/>
                    <a:p>
                      <a:pPr algn="just">
                        <a:lnSpc>
                          <a:spcPct val="100000"/>
                        </a:lnSpc>
                        <a:spcAft>
                          <a:spcPts val="1200"/>
                        </a:spcAft>
                      </a:pPr>
                      <a:r>
                        <a:rPr lang="en-AU" sz="1600" dirty="0">
                          <a:latin typeface="Arial" pitchFamily="34" charset="0"/>
                          <a:ea typeface="Calibri"/>
                          <a:cs typeface="Arial" pitchFamily="34" charset="0"/>
                        </a:rPr>
                        <a:t>Not in labour force due to ill health</a:t>
                      </a:r>
                    </a:p>
                  </a:txBody>
                  <a:tcPr marL="68580" marR="68580" marT="0" marB="0" anchor="ctr"/>
                </a:tc>
                <a:tc>
                  <a:txBody>
                    <a:bodyPr/>
                    <a:lstStyle/>
                    <a:p>
                      <a:pPr algn="ctr">
                        <a:lnSpc>
                          <a:spcPct val="100000"/>
                        </a:lnSpc>
                        <a:spcAft>
                          <a:spcPts val="1200"/>
                        </a:spcAft>
                      </a:pPr>
                      <a:r>
                        <a:rPr lang="en-AU" sz="1600" dirty="0" smtClean="0">
                          <a:latin typeface="Arial" pitchFamily="34" charset="0"/>
                          <a:ea typeface="Calibri"/>
                          <a:cs typeface="Arial" pitchFamily="34" charset="0"/>
                        </a:rPr>
                        <a:t>17,989,175,000</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dirty="0" smtClean="0">
                          <a:latin typeface="Arial" pitchFamily="34" charset="0"/>
                          <a:ea typeface="Calibri"/>
                          <a:cs typeface="Arial" pitchFamily="34" charset="0"/>
                        </a:rPr>
                        <a:t>1,468,007,000</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dirty="0" smtClean="0">
                          <a:latin typeface="Arial" pitchFamily="34" charset="0"/>
                          <a:ea typeface="Calibri"/>
                          <a:cs typeface="Arial" pitchFamily="34" charset="0"/>
                        </a:rPr>
                        <a:t>2,052,384,000</a:t>
                      </a:r>
                      <a:endParaRPr lang="en-AU" sz="1600" dirty="0">
                        <a:latin typeface="Arial" pitchFamily="34" charset="0"/>
                        <a:ea typeface="Calibri"/>
                        <a:cs typeface="Arial" pitchFamily="34" charset="0"/>
                      </a:endParaRPr>
                    </a:p>
                  </a:txBody>
                  <a:tcPr marL="68580" marR="68580" marT="0" marB="0" anchor="ctr"/>
                </a:tc>
              </a:tr>
            </a:tbl>
          </a:graphicData>
        </a:graphic>
      </p:graphicFrame>
      <p:sp>
        <p:nvSpPr>
          <p:cNvPr id="6" name="Rectangle 5"/>
          <p:cNvSpPr/>
          <p:nvPr/>
        </p:nvSpPr>
        <p:spPr>
          <a:xfrm>
            <a:off x="357158" y="1500174"/>
            <a:ext cx="8429684" cy="646331"/>
          </a:xfrm>
          <a:prstGeom prst="rect">
            <a:avLst/>
          </a:prstGeom>
        </p:spPr>
        <p:txBody>
          <a:bodyPr wrap="square">
            <a:spAutoFit/>
          </a:bodyPr>
          <a:lstStyle/>
          <a:p>
            <a:pPr algn="ctr"/>
            <a:r>
              <a:rPr lang="en-AU" b="1" dirty="0" smtClean="0">
                <a:solidFill>
                  <a:srgbClr val="811525"/>
                </a:solidFill>
              </a:rPr>
              <a:t>National annual impact of persons not in the labour force due to ill health for the Australian population aged 45-64 years, 2009</a:t>
            </a:r>
            <a:endParaRPr lang="en-AU" dirty="0"/>
          </a:p>
        </p:txBody>
      </p:sp>
      <p:sp>
        <p:nvSpPr>
          <p:cNvPr id="7" name="Rectangle 6"/>
          <p:cNvSpPr/>
          <p:nvPr/>
        </p:nvSpPr>
        <p:spPr>
          <a:xfrm>
            <a:off x="428596" y="3357562"/>
            <a:ext cx="2807179" cy="830997"/>
          </a:xfrm>
          <a:prstGeom prst="rect">
            <a:avLst/>
          </a:prstGeom>
        </p:spPr>
        <p:txBody>
          <a:bodyPr wrap="none">
            <a:spAutoFit/>
          </a:bodyPr>
          <a:lstStyle/>
          <a:p>
            <a:r>
              <a:rPr lang="en-AU" sz="1600" baseline="30000" dirty="0" smtClean="0">
                <a:latin typeface="Arial" pitchFamily="34" charset="0"/>
                <a:ea typeface="Calibri"/>
                <a:cs typeface="Arial" pitchFamily="34" charset="0"/>
              </a:rPr>
              <a:t># </a:t>
            </a:r>
            <a:r>
              <a:rPr lang="en-AU" sz="1600" dirty="0" smtClean="0">
                <a:latin typeface="Arial" pitchFamily="34" charset="0"/>
                <a:ea typeface="Calibri"/>
                <a:cs typeface="Arial" pitchFamily="34" charset="0"/>
              </a:rPr>
              <a:t>including transfer payments</a:t>
            </a:r>
          </a:p>
          <a:p>
            <a:r>
              <a:rPr lang="en-AU" sz="1600" baseline="30000" dirty="0" smtClean="0">
                <a:latin typeface="Arial" pitchFamily="34" charset="0"/>
                <a:ea typeface="Calibri"/>
                <a:cs typeface="Arial" pitchFamily="34" charset="0"/>
              </a:rPr>
              <a:t>$ </a:t>
            </a:r>
            <a:r>
              <a:rPr lang="en-AU" sz="1600" dirty="0" smtClean="0">
                <a:latin typeface="Arial" pitchFamily="34" charset="0"/>
                <a:ea typeface="Calibri"/>
                <a:cs typeface="Arial" pitchFamily="34" charset="0"/>
              </a:rPr>
              <a:t>including family payments</a:t>
            </a:r>
            <a:endParaRPr lang="en-AU" sz="1600" baseline="30000" dirty="0" smtClean="0">
              <a:latin typeface="Arial" pitchFamily="34" charset="0"/>
              <a:ea typeface="Calibri"/>
              <a:cs typeface="Arial" pitchFamily="34" charset="0"/>
            </a:endParaRPr>
          </a:p>
          <a:p>
            <a:r>
              <a:rPr lang="en-AU" sz="1600" baseline="30000" dirty="0" smtClean="0">
                <a:latin typeface="Arial" pitchFamily="34" charset="0"/>
                <a:ea typeface="Calibri"/>
                <a:cs typeface="Arial" pitchFamily="34" charset="0"/>
              </a:rPr>
              <a:t>! </a:t>
            </a:r>
            <a:r>
              <a:rPr lang="en-AU" sz="1600" dirty="0" smtClean="0">
                <a:latin typeface="Arial" pitchFamily="34" charset="0"/>
                <a:ea typeface="Calibri"/>
                <a:cs typeface="Arial" pitchFamily="34" charset="0"/>
              </a:rPr>
              <a:t>including Medicare levy</a:t>
            </a:r>
            <a:endParaRPr lang="en-AU" sz="1600" baseline="30000" dirty="0" smtClean="0"/>
          </a:p>
        </p:txBody>
      </p:sp>
      <p:sp>
        <p:nvSpPr>
          <p:cNvPr id="8" name="Rectangle 7"/>
          <p:cNvSpPr/>
          <p:nvPr/>
        </p:nvSpPr>
        <p:spPr>
          <a:xfrm>
            <a:off x="500034" y="4214818"/>
            <a:ext cx="8143932" cy="430887"/>
          </a:xfrm>
          <a:prstGeom prst="rect">
            <a:avLst/>
          </a:prstGeom>
        </p:spPr>
        <p:txBody>
          <a:bodyPr wrap="square">
            <a:spAutoFit/>
          </a:bodyPr>
          <a:lstStyle/>
          <a:p>
            <a:r>
              <a:rPr lang="en-AU" sz="1100" dirty="0" smtClean="0"/>
              <a:t>Note: Based on the differences between persons not in the labour force due to ill health and the weighted average of persons employed full time and part time.</a:t>
            </a:r>
            <a:endParaRPr lang="en-AU" sz="1100" dirty="0"/>
          </a:p>
        </p:txBody>
      </p:sp>
      <p:sp>
        <p:nvSpPr>
          <p:cNvPr id="9" name="Rectangle 8"/>
          <p:cNvSpPr/>
          <p:nvPr/>
        </p:nvSpPr>
        <p:spPr>
          <a:xfrm>
            <a:off x="428596" y="5072074"/>
            <a:ext cx="8143932" cy="1107996"/>
          </a:xfrm>
          <a:prstGeom prst="rect">
            <a:avLst/>
          </a:prstGeom>
        </p:spPr>
        <p:txBody>
          <a:bodyPr wrap="square">
            <a:spAutoFit/>
          </a:bodyPr>
          <a:lstStyle/>
          <a:p>
            <a:r>
              <a:rPr lang="en-AU" b="1" i="1" dirty="0" smtClean="0"/>
              <a:t>Impact of ill health</a:t>
            </a:r>
            <a:r>
              <a:rPr lang="en-AU" i="1" dirty="0" smtClean="0"/>
              <a:t>:</a:t>
            </a:r>
          </a:p>
          <a:p>
            <a:r>
              <a:rPr lang="en-AU" sz="1600" dirty="0" smtClean="0"/>
              <a:t>Exiting the workforce as a result of ill health is costly to both individuals and governments. The amount of lost income was significant, adding to the hardship experienced due to illness itself.</a:t>
            </a:r>
            <a:endParaRPr lang="en-AU" sz="1600" dirty="0"/>
          </a:p>
        </p:txBody>
      </p:sp>
      <p:sp>
        <p:nvSpPr>
          <p:cNvPr id="14" name="Title 1"/>
          <p:cNvSpPr>
            <a:spLocks noGrp="1"/>
          </p:cNvSpPr>
          <p:nvPr>
            <p:ph type="title"/>
          </p:nvPr>
        </p:nvSpPr>
        <p:spPr>
          <a:xfrm>
            <a:off x="1857356" y="339496"/>
            <a:ext cx="7056457" cy="857256"/>
          </a:xfrm>
        </p:spPr>
        <p:txBody>
          <a:bodyPr/>
          <a:lstStyle/>
          <a:p>
            <a:pPr>
              <a:lnSpc>
                <a:spcPct val="100000"/>
              </a:lnSpc>
            </a:pPr>
            <a:r>
              <a:rPr lang="en-AU" dirty="0" smtClean="0"/>
              <a:t>Cost of retiring early due to illness in Australia</a:t>
            </a:r>
            <a:endParaRPr lang="en-AU" dirty="0"/>
          </a:p>
        </p:txBody>
      </p:sp>
    </p:spTree>
    <p:extLst>
      <p:ext uri="{BB962C8B-B14F-4D97-AF65-F5344CB8AC3E}">
        <p14:creationId xmlns:p14="http://schemas.microsoft.com/office/powerpoint/2010/main" val="363036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5EB0718A-1B3D-42D2-9A2B-FB6CFA4B4E8D}" type="slidenum">
              <a:rPr lang="en-AU" smtClean="0"/>
              <a:pPr/>
              <a:t>21</a:t>
            </a:fld>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3697737376"/>
              </p:ext>
            </p:extLst>
          </p:nvPr>
        </p:nvGraphicFramePr>
        <p:xfrm>
          <a:off x="428596" y="2357430"/>
          <a:ext cx="8215372" cy="2260600"/>
        </p:xfrm>
        <a:graphic>
          <a:graphicData uri="http://schemas.openxmlformats.org/drawingml/2006/table">
            <a:tbl>
              <a:tblPr firstRow="1" bandRow="1">
                <a:tableStyleId>{5C22544A-7EE6-4342-B048-85BDC9FD1C3A}</a:tableStyleId>
              </a:tblPr>
              <a:tblGrid>
                <a:gridCol w="3071834"/>
                <a:gridCol w="1571636"/>
                <a:gridCol w="1785950"/>
                <a:gridCol w="1785952"/>
              </a:tblGrid>
              <a:tr h="370840">
                <a:tc>
                  <a:txBody>
                    <a:bodyPr/>
                    <a:lstStyle/>
                    <a:p>
                      <a:pPr algn="ctr">
                        <a:lnSpc>
                          <a:spcPct val="100000"/>
                        </a:lnSpc>
                        <a:spcAft>
                          <a:spcPts val="1200"/>
                        </a:spcAft>
                      </a:pP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b="1" dirty="0" smtClean="0">
                          <a:latin typeface="Arial" pitchFamily="34" charset="0"/>
                          <a:ea typeface="Calibri"/>
                          <a:cs typeface="Arial" pitchFamily="34" charset="0"/>
                        </a:rPr>
                        <a:t>Income</a:t>
                      </a:r>
                      <a:r>
                        <a:rPr lang="en-AU" sz="1600" b="1" baseline="30000" dirty="0" smtClean="0">
                          <a:latin typeface="Arial" pitchFamily="34" charset="0"/>
                          <a:ea typeface="Calibri"/>
                          <a:cs typeface="Arial" pitchFamily="34" charset="0"/>
                        </a:rPr>
                        <a:t>#</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b="1" dirty="0" smtClean="0">
                          <a:latin typeface="Arial" pitchFamily="34" charset="0"/>
                          <a:ea typeface="Calibri"/>
                          <a:cs typeface="Arial" pitchFamily="34" charset="0"/>
                        </a:rPr>
                        <a:t>Transfer payments</a:t>
                      </a:r>
                      <a:r>
                        <a:rPr lang="en-AU" sz="1600" b="1" baseline="30000" dirty="0" smtClean="0">
                          <a:latin typeface="Arial" pitchFamily="34" charset="0"/>
                          <a:ea typeface="Calibri"/>
                          <a:cs typeface="Arial" pitchFamily="34" charset="0"/>
                        </a:rPr>
                        <a:t>$</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b="1" dirty="0" smtClean="0">
                          <a:latin typeface="Arial" pitchFamily="34" charset="0"/>
                          <a:ea typeface="Calibri"/>
                          <a:cs typeface="Arial" pitchFamily="34" charset="0"/>
                        </a:rPr>
                        <a:t>Tax liability</a:t>
                      </a:r>
                      <a:r>
                        <a:rPr lang="en-AU" sz="1600" b="1" baseline="30000" dirty="0" smtClean="0">
                          <a:latin typeface="Arial" pitchFamily="34" charset="0"/>
                          <a:ea typeface="Calibri"/>
                          <a:cs typeface="Arial" pitchFamily="34" charset="0"/>
                        </a:rPr>
                        <a:t>!</a:t>
                      </a:r>
                      <a:endParaRPr lang="en-AU" sz="1600" dirty="0">
                        <a:latin typeface="Arial" pitchFamily="34" charset="0"/>
                        <a:ea typeface="Calibri"/>
                        <a:cs typeface="Arial" pitchFamily="34" charset="0"/>
                      </a:endParaRPr>
                    </a:p>
                  </a:txBody>
                  <a:tcPr marL="68580" marR="68580" marT="0" marB="0" anchor="ctr"/>
                </a:tc>
              </a:tr>
              <a:tr h="370840">
                <a:tc>
                  <a:txBody>
                    <a:bodyPr/>
                    <a:lstStyle/>
                    <a:p>
                      <a:pPr algn="just">
                        <a:lnSpc>
                          <a:spcPct val="100000"/>
                        </a:lnSpc>
                        <a:spcAft>
                          <a:spcPts val="1200"/>
                        </a:spcAft>
                      </a:pPr>
                      <a:r>
                        <a:rPr lang="en-AU" sz="1600" dirty="0">
                          <a:latin typeface="Arial" pitchFamily="34" charset="0"/>
                          <a:ea typeface="Calibri"/>
                          <a:cs typeface="Arial" pitchFamily="34" charset="0"/>
                        </a:rPr>
                        <a:t>Not in labour force due to </a:t>
                      </a:r>
                      <a:r>
                        <a:rPr lang="en-AU" sz="1600" dirty="0" smtClean="0">
                          <a:latin typeface="Arial" pitchFamily="34" charset="0"/>
                          <a:ea typeface="Calibri"/>
                          <a:cs typeface="Arial" pitchFamily="34" charset="0"/>
                        </a:rPr>
                        <a:t>back pain </a:t>
                      </a:r>
                      <a:r>
                        <a:rPr lang="en-AU" sz="1400" dirty="0" smtClean="0">
                          <a:latin typeface="Arial" pitchFamily="34" charset="0"/>
                          <a:ea typeface="Calibri"/>
                          <a:cs typeface="Arial" pitchFamily="34" charset="0"/>
                        </a:rPr>
                        <a:t>(compared to those</a:t>
                      </a:r>
                      <a:r>
                        <a:rPr lang="en-AU" sz="1400" baseline="0" dirty="0" smtClean="0">
                          <a:latin typeface="Arial" pitchFamily="34" charset="0"/>
                          <a:ea typeface="Calibri"/>
                          <a:cs typeface="Arial" pitchFamily="34" charset="0"/>
                        </a:rPr>
                        <a:t> with no chronic condition and employed)</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dirty="0" smtClean="0">
                          <a:latin typeface="Arial" pitchFamily="34" charset="0"/>
                          <a:ea typeface="Calibri"/>
                          <a:cs typeface="Arial" pitchFamily="34" charset="0"/>
                        </a:rPr>
                        <a:t>4,816,000,000</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dirty="0" smtClean="0">
                          <a:latin typeface="Arial" pitchFamily="34" charset="0"/>
                          <a:ea typeface="Calibri"/>
                          <a:cs typeface="Arial" pitchFamily="34" charset="0"/>
                        </a:rPr>
                        <a:t>622,200,000</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dirty="0" smtClean="0">
                          <a:latin typeface="Arial" pitchFamily="34" charset="0"/>
                          <a:ea typeface="Calibri"/>
                          <a:cs typeface="Arial" pitchFamily="34" charset="0"/>
                        </a:rPr>
                        <a:t>496,900,000</a:t>
                      </a:r>
                      <a:endParaRPr lang="en-AU" sz="1600" dirty="0">
                        <a:latin typeface="Arial" pitchFamily="34" charset="0"/>
                        <a:ea typeface="Calibri"/>
                        <a:cs typeface="Arial" pitchFamily="34" charset="0"/>
                      </a:endParaRPr>
                    </a:p>
                  </a:txBody>
                  <a:tcPr marL="68580" marR="68580" marT="0" marB="0" anchor="ctr"/>
                </a:tc>
              </a:tr>
              <a:tr h="370840">
                <a:tc>
                  <a:txBody>
                    <a:bodyPr/>
                    <a:lstStyle/>
                    <a:p>
                      <a:pPr algn="just">
                        <a:lnSpc>
                          <a:spcPct val="100000"/>
                        </a:lnSpc>
                        <a:spcAft>
                          <a:spcPts val="1200"/>
                        </a:spcAft>
                      </a:pP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endParaRPr lang="en-AU" sz="1600" dirty="0">
                        <a:latin typeface="Arial" pitchFamily="34" charset="0"/>
                        <a:ea typeface="Calibri"/>
                        <a:cs typeface="Arial" pitchFamily="34" charset="0"/>
                      </a:endParaRPr>
                    </a:p>
                  </a:txBody>
                  <a:tcPr marL="68580" marR="68580" marT="0" marB="0" anchor="ctr"/>
                </a:tc>
              </a:tr>
              <a:tr h="370840">
                <a:tc>
                  <a:txBody>
                    <a:bodyPr/>
                    <a:lstStyle/>
                    <a:p>
                      <a:pPr marL="0" marR="0" indent="0" algn="just" defTabSz="914400" rtl="0" eaLnBrk="1" fontAlgn="auto" latinLnBrk="0" hangingPunct="1">
                        <a:lnSpc>
                          <a:spcPct val="100000"/>
                        </a:lnSpc>
                        <a:spcBef>
                          <a:spcPts val="0"/>
                        </a:spcBef>
                        <a:spcAft>
                          <a:spcPts val="1200"/>
                        </a:spcAft>
                        <a:buClrTx/>
                        <a:buSzTx/>
                        <a:buFontTx/>
                        <a:buNone/>
                        <a:tabLst/>
                        <a:defRPr/>
                      </a:pPr>
                      <a:r>
                        <a:rPr lang="en-AU" sz="1600" dirty="0" smtClean="0">
                          <a:latin typeface="Arial" pitchFamily="34" charset="0"/>
                          <a:ea typeface="Calibri"/>
                          <a:cs typeface="Arial" pitchFamily="34" charset="0"/>
                        </a:rPr>
                        <a:t>Not in labour force due to back pain </a:t>
                      </a:r>
                      <a:r>
                        <a:rPr lang="en-AU" sz="1400" dirty="0" smtClean="0">
                          <a:latin typeface="Arial" pitchFamily="34" charset="0"/>
                          <a:ea typeface="Calibri"/>
                          <a:cs typeface="Arial" pitchFamily="34" charset="0"/>
                        </a:rPr>
                        <a:t>(compared to those</a:t>
                      </a:r>
                      <a:r>
                        <a:rPr lang="en-AU" sz="1400" baseline="0" dirty="0" smtClean="0">
                          <a:latin typeface="Arial" pitchFamily="34" charset="0"/>
                          <a:ea typeface="Calibri"/>
                          <a:cs typeface="Arial" pitchFamily="34" charset="0"/>
                        </a:rPr>
                        <a:t> with no back pain and employed)</a:t>
                      </a:r>
                      <a:endParaRPr lang="en-AU" sz="1800" dirty="0" smtClean="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dirty="0" smtClean="0">
                          <a:latin typeface="Arial" pitchFamily="34" charset="0"/>
                          <a:ea typeface="Calibri"/>
                          <a:cs typeface="Arial" pitchFamily="34" charset="0"/>
                        </a:rPr>
                        <a:t>4,286,900,000</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dirty="0" smtClean="0">
                          <a:latin typeface="Arial" pitchFamily="34" charset="0"/>
                          <a:ea typeface="Calibri"/>
                          <a:cs typeface="Arial" pitchFamily="34" charset="0"/>
                        </a:rPr>
                        <a:t>537,300,000</a:t>
                      </a:r>
                      <a:endParaRPr lang="en-AU" sz="1600" dirty="0">
                        <a:latin typeface="Arial" pitchFamily="34" charset="0"/>
                        <a:ea typeface="Calibri"/>
                        <a:cs typeface="Arial" pitchFamily="34" charset="0"/>
                      </a:endParaRPr>
                    </a:p>
                  </a:txBody>
                  <a:tcPr marL="68580" marR="68580" marT="0" marB="0" anchor="ctr"/>
                </a:tc>
                <a:tc>
                  <a:txBody>
                    <a:bodyPr/>
                    <a:lstStyle/>
                    <a:p>
                      <a:pPr algn="ctr">
                        <a:lnSpc>
                          <a:spcPct val="100000"/>
                        </a:lnSpc>
                        <a:spcAft>
                          <a:spcPts val="1200"/>
                        </a:spcAft>
                      </a:pPr>
                      <a:r>
                        <a:rPr lang="en-AU" sz="1600" dirty="0" smtClean="0">
                          <a:latin typeface="Arial" pitchFamily="34" charset="0"/>
                          <a:ea typeface="Calibri"/>
                          <a:cs typeface="Arial" pitchFamily="34" charset="0"/>
                        </a:rPr>
                        <a:t>440,400,000</a:t>
                      </a:r>
                      <a:endParaRPr lang="en-AU" sz="1600" dirty="0">
                        <a:latin typeface="Arial" pitchFamily="34" charset="0"/>
                        <a:ea typeface="Calibri"/>
                        <a:cs typeface="Arial" pitchFamily="34" charset="0"/>
                      </a:endParaRPr>
                    </a:p>
                  </a:txBody>
                  <a:tcPr marL="68580" marR="68580" marT="0" marB="0" anchor="ctr"/>
                </a:tc>
              </a:tr>
            </a:tbl>
          </a:graphicData>
        </a:graphic>
      </p:graphicFrame>
      <p:sp>
        <p:nvSpPr>
          <p:cNvPr id="6" name="Rectangle 5"/>
          <p:cNvSpPr/>
          <p:nvPr/>
        </p:nvSpPr>
        <p:spPr>
          <a:xfrm>
            <a:off x="357158" y="1500174"/>
            <a:ext cx="8429684" cy="646331"/>
          </a:xfrm>
          <a:prstGeom prst="rect">
            <a:avLst/>
          </a:prstGeom>
        </p:spPr>
        <p:txBody>
          <a:bodyPr wrap="square">
            <a:spAutoFit/>
          </a:bodyPr>
          <a:lstStyle/>
          <a:p>
            <a:pPr algn="ctr"/>
            <a:r>
              <a:rPr lang="en-AU" b="1" dirty="0" smtClean="0">
                <a:solidFill>
                  <a:srgbClr val="811525"/>
                </a:solidFill>
              </a:rPr>
              <a:t>National annual impact of persons not in the labour force due to back pain for the Australian population aged 45-64 years, 2009</a:t>
            </a:r>
            <a:endParaRPr lang="en-AU" dirty="0"/>
          </a:p>
        </p:txBody>
      </p:sp>
      <p:sp>
        <p:nvSpPr>
          <p:cNvPr id="7" name="Rectangle 6"/>
          <p:cNvSpPr/>
          <p:nvPr/>
        </p:nvSpPr>
        <p:spPr>
          <a:xfrm>
            <a:off x="463800" y="5029725"/>
            <a:ext cx="2807179" cy="830997"/>
          </a:xfrm>
          <a:prstGeom prst="rect">
            <a:avLst/>
          </a:prstGeom>
        </p:spPr>
        <p:txBody>
          <a:bodyPr wrap="none">
            <a:spAutoFit/>
          </a:bodyPr>
          <a:lstStyle/>
          <a:p>
            <a:r>
              <a:rPr lang="en-AU" sz="1600" baseline="30000" dirty="0" smtClean="0">
                <a:latin typeface="Arial" pitchFamily="34" charset="0"/>
                <a:ea typeface="Calibri"/>
                <a:cs typeface="Arial" pitchFamily="34" charset="0"/>
              </a:rPr>
              <a:t># </a:t>
            </a:r>
            <a:r>
              <a:rPr lang="en-AU" sz="1600" dirty="0" smtClean="0">
                <a:latin typeface="Arial" pitchFamily="34" charset="0"/>
                <a:ea typeface="Calibri"/>
                <a:cs typeface="Arial" pitchFamily="34" charset="0"/>
              </a:rPr>
              <a:t>including transfer payments</a:t>
            </a:r>
          </a:p>
          <a:p>
            <a:r>
              <a:rPr lang="en-AU" sz="1600" baseline="30000" dirty="0" smtClean="0">
                <a:latin typeface="Arial" pitchFamily="34" charset="0"/>
                <a:ea typeface="Calibri"/>
                <a:cs typeface="Arial" pitchFamily="34" charset="0"/>
              </a:rPr>
              <a:t>$ </a:t>
            </a:r>
            <a:r>
              <a:rPr lang="en-AU" sz="1600" dirty="0" smtClean="0">
                <a:latin typeface="Arial" pitchFamily="34" charset="0"/>
                <a:ea typeface="Calibri"/>
                <a:cs typeface="Arial" pitchFamily="34" charset="0"/>
              </a:rPr>
              <a:t>including family payments</a:t>
            </a:r>
            <a:endParaRPr lang="en-AU" sz="1600" baseline="30000" dirty="0" smtClean="0">
              <a:latin typeface="Arial" pitchFamily="34" charset="0"/>
              <a:ea typeface="Calibri"/>
              <a:cs typeface="Arial" pitchFamily="34" charset="0"/>
            </a:endParaRPr>
          </a:p>
          <a:p>
            <a:r>
              <a:rPr lang="en-AU" sz="1600" baseline="30000" dirty="0" smtClean="0">
                <a:latin typeface="Arial" pitchFamily="34" charset="0"/>
                <a:ea typeface="Calibri"/>
                <a:cs typeface="Arial" pitchFamily="34" charset="0"/>
              </a:rPr>
              <a:t>! </a:t>
            </a:r>
            <a:r>
              <a:rPr lang="en-AU" sz="1600" dirty="0" smtClean="0">
                <a:latin typeface="Arial" pitchFamily="34" charset="0"/>
                <a:ea typeface="Calibri"/>
                <a:cs typeface="Arial" pitchFamily="34" charset="0"/>
              </a:rPr>
              <a:t>including Medicare levy</a:t>
            </a:r>
            <a:endParaRPr lang="en-AU" sz="1600" baseline="30000" dirty="0" smtClean="0"/>
          </a:p>
        </p:txBody>
      </p:sp>
      <p:sp>
        <p:nvSpPr>
          <p:cNvPr id="14" name="Title 1"/>
          <p:cNvSpPr>
            <a:spLocks noGrp="1"/>
          </p:cNvSpPr>
          <p:nvPr>
            <p:ph type="title"/>
          </p:nvPr>
        </p:nvSpPr>
        <p:spPr>
          <a:xfrm>
            <a:off x="1857356" y="339496"/>
            <a:ext cx="7056457" cy="857256"/>
          </a:xfrm>
        </p:spPr>
        <p:txBody>
          <a:bodyPr/>
          <a:lstStyle/>
          <a:p>
            <a:pPr>
              <a:lnSpc>
                <a:spcPct val="100000"/>
              </a:lnSpc>
            </a:pPr>
            <a:r>
              <a:rPr lang="en-AU" dirty="0" smtClean="0"/>
              <a:t>Cost of retiring early due to back pain in Australia</a:t>
            </a:r>
            <a:endParaRPr lang="en-AU" dirty="0"/>
          </a:p>
        </p:txBody>
      </p:sp>
    </p:spTree>
    <p:extLst>
      <p:ext uri="{BB962C8B-B14F-4D97-AF65-F5344CB8AC3E}">
        <p14:creationId xmlns:p14="http://schemas.microsoft.com/office/powerpoint/2010/main" val="99244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Diabetes and lost wealth</a:t>
            </a:r>
            <a:endParaRPr lang="en-US" dirty="0"/>
          </a:p>
        </p:txBody>
      </p:sp>
      <p:sp>
        <p:nvSpPr>
          <p:cNvPr id="3" name="Slide Number Placeholder 2"/>
          <p:cNvSpPr>
            <a:spLocks noGrp="1"/>
          </p:cNvSpPr>
          <p:nvPr>
            <p:ph type="sldNum" sz="quarter" idx="10"/>
          </p:nvPr>
        </p:nvSpPr>
        <p:spPr/>
        <p:txBody>
          <a:bodyPr/>
          <a:lstStyle/>
          <a:p>
            <a:fld id="{5EB0718A-1B3D-42D2-9A2B-FB6CFA4B4E8D}" type="slidenum">
              <a:rPr lang="en-AU" smtClean="0"/>
              <a:pPr/>
              <a:t>22</a:t>
            </a:fld>
            <a:endParaRPr lang="en-AU" dirty="0"/>
          </a:p>
        </p:txBody>
      </p:sp>
      <p:sp>
        <p:nvSpPr>
          <p:cNvPr id="4" name="Rectangle 3"/>
          <p:cNvSpPr/>
          <p:nvPr/>
        </p:nvSpPr>
        <p:spPr>
          <a:xfrm>
            <a:off x="357158" y="1414517"/>
            <a:ext cx="8429684" cy="646331"/>
          </a:xfrm>
          <a:prstGeom prst="rect">
            <a:avLst/>
          </a:prstGeom>
        </p:spPr>
        <p:txBody>
          <a:bodyPr wrap="square">
            <a:spAutoFit/>
          </a:bodyPr>
          <a:lstStyle/>
          <a:p>
            <a:pPr algn="ctr"/>
            <a:r>
              <a:rPr lang="en-AU" b="1" dirty="0" smtClean="0">
                <a:solidFill>
                  <a:srgbClr val="811525"/>
                </a:solidFill>
              </a:rPr>
              <a:t>Odds ratios of having any wealth by different classes of wealth, Australians 45-64 years old, 2009, adjusted for age, gender and education </a:t>
            </a:r>
            <a:endParaRPr lang="en-AU" dirty="0"/>
          </a:p>
        </p:txBody>
      </p:sp>
      <p:graphicFrame>
        <p:nvGraphicFramePr>
          <p:cNvPr id="5" name="Table 4"/>
          <p:cNvGraphicFramePr>
            <a:graphicFrameLocks noGrp="1"/>
          </p:cNvGraphicFramePr>
          <p:nvPr/>
        </p:nvGraphicFramePr>
        <p:xfrm>
          <a:off x="642910" y="2357430"/>
          <a:ext cx="7867874" cy="2286000"/>
        </p:xfrm>
        <a:graphic>
          <a:graphicData uri="http://schemas.openxmlformats.org/drawingml/2006/table">
            <a:tbl>
              <a:tblPr firstRow="1" bandRow="1">
                <a:tableStyleId>{5C22544A-7EE6-4342-B048-85BDC9FD1C3A}</a:tableStyleId>
              </a:tblPr>
              <a:tblGrid>
                <a:gridCol w="3198068"/>
                <a:gridCol w="1556602"/>
                <a:gridCol w="1556602"/>
                <a:gridCol w="1556602"/>
              </a:tblGrid>
              <a:tr h="370840">
                <a:tc>
                  <a:txBody>
                    <a:bodyPr/>
                    <a:lstStyle/>
                    <a:p>
                      <a:pPr algn="ctr"/>
                      <a:r>
                        <a:rPr lang="en-AU" sz="1400" dirty="0" smtClean="0"/>
                        <a:t>Labour force status</a:t>
                      </a:r>
                      <a:endParaRPr lang="en-US" sz="1400" dirty="0"/>
                    </a:p>
                  </a:txBody>
                  <a:tcPr anchor="ctr"/>
                </a:tc>
                <a:tc>
                  <a:txBody>
                    <a:bodyPr/>
                    <a:lstStyle/>
                    <a:p>
                      <a:pPr algn="ctr"/>
                      <a:r>
                        <a:rPr lang="en-AU" sz="1400" dirty="0" smtClean="0"/>
                        <a:t>Total wealth</a:t>
                      </a:r>
                      <a:endParaRPr lang="en-US" sz="1400" dirty="0"/>
                    </a:p>
                  </a:txBody>
                  <a:tcPr anchor="ctr"/>
                </a:tc>
                <a:tc>
                  <a:txBody>
                    <a:bodyPr/>
                    <a:lstStyle/>
                    <a:p>
                      <a:pPr algn="ctr"/>
                      <a:r>
                        <a:rPr lang="en-AU" sz="1400" dirty="0" smtClean="0"/>
                        <a:t>Income producing assets</a:t>
                      </a:r>
                      <a:r>
                        <a:rPr lang="en-AU" sz="1400" baseline="30000" dirty="0" smtClean="0"/>
                        <a:t>$</a:t>
                      </a:r>
                      <a:endParaRPr lang="en-US" sz="1400" dirty="0"/>
                    </a:p>
                  </a:txBody>
                  <a:tcPr anchor="ctr"/>
                </a:tc>
                <a:tc>
                  <a:txBody>
                    <a:bodyPr/>
                    <a:lstStyle/>
                    <a:p>
                      <a:pPr algn="ctr"/>
                      <a:r>
                        <a:rPr lang="en-AU" sz="1400" dirty="0" smtClean="0"/>
                        <a:t>Non-income producing assets</a:t>
                      </a:r>
                      <a:r>
                        <a:rPr lang="en-AU" sz="1400" baseline="30000" dirty="0" smtClean="0"/>
                        <a:t>#</a:t>
                      </a:r>
                      <a:endParaRPr lang="en-US" sz="1400" dirty="0"/>
                    </a:p>
                  </a:txBody>
                  <a:tcPr anchor="ctr"/>
                </a:tc>
              </a:tr>
              <a:tr h="370840">
                <a:tc>
                  <a:txBody>
                    <a:bodyPr/>
                    <a:lstStyle/>
                    <a:p>
                      <a:pPr algn="l">
                        <a:spcAft>
                          <a:spcPts val="0"/>
                        </a:spcAft>
                      </a:pPr>
                      <a:r>
                        <a:rPr lang="en-AU" sz="1400" dirty="0">
                          <a:solidFill>
                            <a:srgbClr val="811525"/>
                          </a:solidFill>
                          <a:latin typeface="Arial"/>
                          <a:ea typeface="Times New Roman"/>
                          <a:cs typeface="Times New Roman"/>
                        </a:rPr>
                        <a:t>Employed </a:t>
                      </a:r>
                      <a:r>
                        <a:rPr lang="en-AU" sz="1400" dirty="0" smtClean="0">
                          <a:solidFill>
                            <a:srgbClr val="811525"/>
                          </a:solidFill>
                          <a:latin typeface="Arial"/>
                          <a:ea typeface="Times New Roman"/>
                          <a:cs typeface="Times New Roman"/>
                        </a:rPr>
                        <a:t>full-time, </a:t>
                      </a:r>
                      <a:r>
                        <a:rPr lang="en-AU" sz="1400" dirty="0">
                          <a:solidFill>
                            <a:srgbClr val="811525"/>
                          </a:solidFill>
                          <a:latin typeface="Arial"/>
                          <a:ea typeface="Times New Roman"/>
                          <a:cs typeface="Times New Roman"/>
                        </a:rPr>
                        <a:t>no </a:t>
                      </a:r>
                      <a:r>
                        <a:rPr lang="en-AU" sz="1400" dirty="0" smtClean="0">
                          <a:solidFill>
                            <a:srgbClr val="811525"/>
                          </a:solidFill>
                          <a:latin typeface="Arial"/>
                          <a:ea typeface="Times New Roman"/>
                          <a:cs typeface="Times New Roman"/>
                        </a:rPr>
                        <a:t>health condition</a:t>
                      </a:r>
                      <a:endParaRPr lang="en-AU" sz="1400" dirty="0">
                        <a:solidFill>
                          <a:srgbClr val="811525"/>
                        </a:solidFill>
                        <a:latin typeface="Times New Roman"/>
                        <a:ea typeface="Times New Roman"/>
                        <a:cs typeface="Times New Roman"/>
                      </a:endParaRPr>
                    </a:p>
                  </a:txBody>
                  <a:tcPr anchor="ctr"/>
                </a:tc>
                <a:tc>
                  <a:txBody>
                    <a:bodyPr/>
                    <a:lstStyle/>
                    <a:p>
                      <a:pPr algn="ctr"/>
                      <a:r>
                        <a:rPr lang="en-AU" sz="1400" dirty="0" smtClean="0"/>
                        <a:t>Ref</a:t>
                      </a:r>
                      <a:endParaRPr lang="en-US" sz="1400" dirty="0"/>
                    </a:p>
                  </a:txBody>
                  <a:tcPr anchor="ctr"/>
                </a:tc>
                <a:tc>
                  <a:txBody>
                    <a:bodyPr/>
                    <a:lstStyle/>
                    <a:p>
                      <a:pPr algn="ctr"/>
                      <a:r>
                        <a:rPr lang="en-AU" sz="1400" dirty="0" smtClean="0"/>
                        <a:t>Ref</a:t>
                      </a:r>
                      <a:endParaRPr lang="en-US" sz="1400" dirty="0"/>
                    </a:p>
                  </a:txBody>
                  <a:tcPr anchor="ctr"/>
                </a:tc>
                <a:tc>
                  <a:txBody>
                    <a:bodyPr/>
                    <a:lstStyle/>
                    <a:p>
                      <a:pPr algn="ctr"/>
                      <a:r>
                        <a:rPr lang="en-AU" sz="1400" dirty="0" smtClean="0"/>
                        <a:t>Ref</a:t>
                      </a:r>
                      <a:endParaRPr lang="en-US" sz="1400" dirty="0"/>
                    </a:p>
                  </a:txBody>
                  <a:tcPr anchor="ctr"/>
                </a:tc>
              </a:tr>
              <a:tr h="370840">
                <a:tc>
                  <a:txBody>
                    <a:bodyPr/>
                    <a:lstStyle/>
                    <a:p>
                      <a:pPr algn="l">
                        <a:spcAft>
                          <a:spcPts val="0"/>
                        </a:spcAft>
                      </a:pPr>
                      <a:r>
                        <a:rPr lang="en-AU" sz="1400" dirty="0">
                          <a:solidFill>
                            <a:srgbClr val="811525"/>
                          </a:solidFill>
                          <a:latin typeface="Arial"/>
                          <a:ea typeface="Times New Roman"/>
                          <a:cs typeface="Times New Roman"/>
                        </a:rPr>
                        <a:t>Employed </a:t>
                      </a:r>
                      <a:r>
                        <a:rPr lang="en-AU" sz="1400" dirty="0" smtClean="0">
                          <a:solidFill>
                            <a:srgbClr val="811525"/>
                          </a:solidFill>
                          <a:latin typeface="Arial"/>
                          <a:ea typeface="Times New Roman"/>
                          <a:cs typeface="Times New Roman"/>
                        </a:rPr>
                        <a:t>part-time, no health condition</a:t>
                      </a:r>
                      <a:endParaRPr lang="en-AU" sz="1400" dirty="0">
                        <a:solidFill>
                          <a:srgbClr val="811525"/>
                        </a:solidFill>
                        <a:latin typeface="Times New Roman"/>
                        <a:ea typeface="Times New Roman"/>
                        <a:cs typeface="Times New Roman"/>
                      </a:endParaRPr>
                    </a:p>
                  </a:txBody>
                  <a:tcPr anchor="ctr"/>
                </a:tc>
                <a:tc>
                  <a:txBody>
                    <a:bodyPr/>
                    <a:lstStyle/>
                    <a:p>
                      <a:pPr algn="ctr"/>
                      <a:r>
                        <a:rPr lang="en-AU" sz="1400" dirty="0" smtClean="0"/>
                        <a:t>1.16</a:t>
                      </a:r>
                      <a:endParaRPr lang="en-AU" sz="1400" baseline="0" dirty="0" smtClean="0"/>
                    </a:p>
                    <a:p>
                      <a:pPr algn="ctr"/>
                      <a:r>
                        <a:rPr lang="en-AU" sz="1400" baseline="0" dirty="0" smtClean="0"/>
                        <a:t>(0.27 – 4.94)</a:t>
                      </a:r>
                      <a:endParaRPr lang="en-US" sz="1400" dirty="0"/>
                    </a:p>
                  </a:txBody>
                  <a:tcPr anchor="ctr"/>
                </a:tc>
                <a:tc>
                  <a:txBody>
                    <a:bodyPr/>
                    <a:lstStyle/>
                    <a:p>
                      <a:pPr algn="ctr"/>
                      <a:r>
                        <a:rPr lang="en-AU" sz="1400" b="1" dirty="0" smtClean="0"/>
                        <a:t>0.45</a:t>
                      </a:r>
                    </a:p>
                    <a:p>
                      <a:pPr algn="ctr"/>
                      <a:r>
                        <a:rPr lang="en-AU" sz="1400" b="1" dirty="0" smtClean="0"/>
                        <a:t>(0.23 – 0.94)</a:t>
                      </a:r>
                      <a:endParaRPr lang="en-US" sz="1400" b="1" dirty="0"/>
                    </a:p>
                  </a:txBody>
                  <a:tcPr anchor="ctr"/>
                </a:tc>
                <a:tc>
                  <a:txBody>
                    <a:bodyPr/>
                    <a:lstStyle/>
                    <a:p>
                      <a:pPr algn="ctr"/>
                      <a:r>
                        <a:rPr lang="en-AU" sz="1400" b="0" dirty="0" smtClean="0"/>
                        <a:t>1.59</a:t>
                      </a:r>
                    </a:p>
                    <a:p>
                      <a:pPr algn="ctr"/>
                      <a:r>
                        <a:rPr lang="en-AU" sz="1400" b="0" dirty="0" smtClean="0"/>
                        <a:t>(0.99 – 2.56)</a:t>
                      </a:r>
                      <a:endParaRPr lang="en-US" sz="1400" b="0" dirty="0"/>
                    </a:p>
                  </a:txBody>
                  <a:tcPr anchor="ctr"/>
                </a:tc>
              </a:tr>
              <a:tr h="370840">
                <a:tc>
                  <a:txBody>
                    <a:bodyPr/>
                    <a:lstStyle/>
                    <a:p>
                      <a:pPr algn="l">
                        <a:spcAft>
                          <a:spcPts val="0"/>
                        </a:spcAft>
                      </a:pPr>
                      <a:r>
                        <a:rPr lang="en-AU" sz="1400" dirty="0">
                          <a:solidFill>
                            <a:srgbClr val="811525"/>
                          </a:solidFill>
                          <a:latin typeface="Arial"/>
                          <a:ea typeface="Times New Roman"/>
                          <a:cs typeface="Times New Roman"/>
                        </a:rPr>
                        <a:t>Not in labour force due to </a:t>
                      </a:r>
                      <a:r>
                        <a:rPr lang="en-AU" sz="1400" dirty="0" smtClean="0">
                          <a:solidFill>
                            <a:srgbClr val="811525"/>
                          </a:solidFill>
                          <a:latin typeface="Arial"/>
                          <a:ea typeface="Times New Roman"/>
                          <a:cs typeface="Times New Roman"/>
                        </a:rPr>
                        <a:t>diabetes</a:t>
                      </a:r>
                      <a:endParaRPr lang="en-AU" sz="1400" dirty="0">
                        <a:solidFill>
                          <a:srgbClr val="811525"/>
                        </a:solidFill>
                        <a:latin typeface="Times New Roman"/>
                        <a:ea typeface="Times New Roman"/>
                        <a:cs typeface="Times New Roman"/>
                      </a:endParaRPr>
                    </a:p>
                  </a:txBody>
                  <a:tcPr anchor="ctr"/>
                </a:tc>
                <a:tc>
                  <a:txBody>
                    <a:bodyPr/>
                    <a:lstStyle/>
                    <a:p>
                      <a:pPr algn="ctr"/>
                      <a:r>
                        <a:rPr lang="en-AU" sz="1400" b="1" dirty="0" smtClean="0"/>
                        <a:t>0.03</a:t>
                      </a:r>
                    </a:p>
                    <a:p>
                      <a:pPr algn="ctr"/>
                      <a:r>
                        <a:rPr lang="en-AU" sz="1400" b="1" dirty="0" smtClean="0"/>
                        <a:t>(0.00 </a:t>
                      </a:r>
                      <a:r>
                        <a:rPr lang="en-AU" sz="1400" baseline="0" dirty="0" smtClean="0"/>
                        <a:t>–</a:t>
                      </a:r>
                      <a:r>
                        <a:rPr lang="en-AU" sz="1400" b="1" dirty="0" smtClean="0"/>
                        <a:t> 0.30)</a:t>
                      </a:r>
                      <a:endParaRPr lang="en-US" sz="1400" b="1" dirty="0"/>
                    </a:p>
                  </a:txBody>
                  <a:tcPr anchor="ctr"/>
                </a:tc>
                <a:tc>
                  <a:txBody>
                    <a:bodyPr/>
                    <a:lstStyle/>
                    <a:p>
                      <a:pPr algn="ctr"/>
                      <a:r>
                        <a:rPr lang="en-AU" sz="1400" b="1" dirty="0" smtClean="0"/>
                        <a:t>0.09</a:t>
                      </a:r>
                    </a:p>
                    <a:p>
                      <a:pPr algn="ctr"/>
                      <a:r>
                        <a:rPr lang="en-AU" sz="1400" b="1" dirty="0" smtClean="0"/>
                        <a:t>(0.02 – 0.50)</a:t>
                      </a:r>
                      <a:endParaRPr lang="en-US" sz="1400" b="1" dirty="0"/>
                    </a:p>
                  </a:txBody>
                  <a:tcPr anchor="ctr"/>
                </a:tc>
                <a:tc>
                  <a:txBody>
                    <a:bodyPr/>
                    <a:lstStyle/>
                    <a:p>
                      <a:pPr algn="ctr"/>
                      <a:r>
                        <a:rPr lang="en-AU" sz="1400" b="1" dirty="0" smtClean="0"/>
                        <a:t>0.20</a:t>
                      </a:r>
                    </a:p>
                    <a:p>
                      <a:pPr algn="ctr"/>
                      <a:r>
                        <a:rPr lang="en-AU" sz="1400" b="1" dirty="0" smtClean="0"/>
                        <a:t>(0.06 </a:t>
                      </a:r>
                      <a:r>
                        <a:rPr lang="en-AU" sz="1400" baseline="0" dirty="0" smtClean="0"/>
                        <a:t>–</a:t>
                      </a:r>
                      <a:r>
                        <a:rPr lang="en-AU" sz="1400" b="1" dirty="0" smtClean="0"/>
                        <a:t> 0.71)</a:t>
                      </a:r>
                      <a:endParaRPr lang="en-US" sz="1400" b="1" dirty="0"/>
                    </a:p>
                  </a:txBody>
                  <a:tcPr anchor="ctr"/>
                </a:tc>
              </a:tr>
            </a:tbl>
          </a:graphicData>
        </a:graphic>
      </p:graphicFrame>
      <p:sp>
        <p:nvSpPr>
          <p:cNvPr id="7" name="Rectangle 6"/>
          <p:cNvSpPr/>
          <p:nvPr/>
        </p:nvSpPr>
        <p:spPr>
          <a:xfrm>
            <a:off x="642910" y="4714885"/>
            <a:ext cx="4653838" cy="584775"/>
          </a:xfrm>
          <a:prstGeom prst="rect">
            <a:avLst/>
          </a:prstGeom>
        </p:spPr>
        <p:txBody>
          <a:bodyPr wrap="square">
            <a:spAutoFit/>
          </a:bodyPr>
          <a:lstStyle/>
          <a:p>
            <a:r>
              <a:rPr lang="en-AU" sz="1200" baseline="30000" dirty="0" smtClean="0">
                <a:latin typeface="Arial" pitchFamily="34" charset="0"/>
                <a:ea typeface="Calibri"/>
                <a:cs typeface="Arial" pitchFamily="34" charset="0"/>
              </a:rPr>
              <a:t>$ </a:t>
            </a:r>
            <a:r>
              <a:rPr lang="en-AU" sz="1200" dirty="0" smtClean="0">
                <a:latin typeface="Arial" pitchFamily="34" charset="0"/>
                <a:ea typeface="Calibri"/>
                <a:cs typeface="Arial" pitchFamily="34" charset="0"/>
              </a:rPr>
              <a:t>includes cash, superannuation, shares and property investments</a:t>
            </a:r>
          </a:p>
          <a:p>
            <a:r>
              <a:rPr lang="en-AU" sz="1200" baseline="30000" dirty="0" smtClean="0">
                <a:latin typeface="Arial" pitchFamily="34" charset="0"/>
                <a:ea typeface="Calibri"/>
                <a:cs typeface="Arial" pitchFamily="34" charset="0"/>
              </a:rPr>
              <a:t>#</a:t>
            </a:r>
            <a:r>
              <a:rPr lang="en-AU" sz="1200" baseline="-25000" dirty="0" smtClean="0">
                <a:latin typeface="Arial" pitchFamily="34" charset="0"/>
                <a:ea typeface="Calibri"/>
                <a:cs typeface="Arial" pitchFamily="34" charset="0"/>
              </a:rPr>
              <a:t> </a:t>
            </a:r>
            <a:r>
              <a:rPr lang="en-AU" sz="1200" dirty="0" smtClean="0">
                <a:latin typeface="Arial" pitchFamily="34" charset="0"/>
                <a:ea typeface="Calibri"/>
                <a:cs typeface="Arial" pitchFamily="34" charset="0"/>
              </a:rPr>
              <a:t>includes the value of owner occupied home</a:t>
            </a:r>
          </a:p>
          <a:p>
            <a:endParaRPr lang="en-AU" sz="1200" baseline="30000" dirty="0" smtClean="0"/>
          </a:p>
        </p:txBody>
      </p:sp>
      <p:sp>
        <p:nvSpPr>
          <p:cNvPr id="8" name="TextBox 7"/>
          <p:cNvSpPr txBox="1"/>
          <p:nvPr/>
        </p:nvSpPr>
        <p:spPr>
          <a:xfrm>
            <a:off x="468524" y="5466710"/>
            <a:ext cx="5399620" cy="584775"/>
          </a:xfrm>
          <a:prstGeom prst="rect">
            <a:avLst/>
          </a:prstGeom>
          <a:noFill/>
        </p:spPr>
        <p:txBody>
          <a:bodyPr wrap="none" rtlCol="0">
            <a:spAutoFit/>
          </a:bodyPr>
          <a:lstStyle/>
          <a:p>
            <a:r>
              <a:rPr lang="en-AU" sz="1600" dirty="0" smtClean="0"/>
              <a:t>Schofield et al. </a:t>
            </a:r>
            <a:r>
              <a:rPr lang="en-AU" sz="1600" i="1" dirty="0" smtClean="0">
                <a:latin typeface="Arial" pitchFamily="34" charset="0"/>
                <a:cs typeface="Arial" pitchFamily="34" charset="0"/>
              </a:rPr>
              <a:t>Br </a:t>
            </a:r>
            <a:r>
              <a:rPr lang="en-AU" sz="1600" i="1" dirty="0">
                <a:latin typeface="Arial" pitchFamily="34" charset="0"/>
                <a:cs typeface="Arial" pitchFamily="34" charset="0"/>
              </a:rPr>
              <a:t>J Diabetes </a:t>
            </a:r>
            <a:r>
              <a:rPr lang="en-AU" sz="1600" i="1" dirty="0" err="1">
                <a:latin typeface="Arial" pitchFamily="34" charset="0"/>
                <a:cs typeface="Arial" pitchFamily="34" charset="0"/>
              </a:rPr>
              <a:t>Vasc</a:t>
            </a:r>
            <a:r>
              <a:rPr lang="en-AU" sz="1600" i="1" dirty="0">
                <a:latin typeface="Arial" pitchFamily="34" charset="0"/>
                <a:cs typeface="Arial" pitchFamily="34" charset="0"/>
              </a:rPr>
              <a:t> Dis </a:t>
            </a:r>
            <a:r>
              <a:rPr lang="en-AU" sz="1600" dirty="0">
                <a:latin typeface="Arial" pitchFamily="34" charset="0"/>
                <a:cs typeface="Arial" pitchFamily="34" charset="0"/>
              </a:rPr>
              <a:t>2010, 10: 300-304</a:t>
            </a:r>
            <a:endParaRPr lang="en-US" sz="1600" dirty="0">
              <a:latin typeface="Arial" pitchFamily="34" charset="0"/>
              <a:cs typeface="Arial" pitchFamily="34" charset="0"/>
            </a:endParaRPr>
          </a:p>
          <a:p>
            <a:endParaRPr lang="en-AU" sz="1600" dirty="0"/>
          </a:p>
        </p:txBody>
      </p:sp>
    </p:spTree>
    <p:extLst>
      <p:ext uri="{BB962C8B-B14F-4D97-AF65-F5344CB8AC3E}">
        <p14:creationId xmlns:p14="http://schemas.microsoft.com/office/powerpoint/2010/main" val="13245535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Chronic conditions and lost wealth</a:t>
            </a:r>
            <a:endParaRPr lang="en-US" dirty="0"/>
          </a:p>
        </p:txBody>
      </p:sp>
      <p:sp>
        <p:nvSpPr>
          <p:cNvPr id="3" name="Slide Number Placeholder 2"/>
          <p:cNvSpPr>
            <a:spLocks noGrp="1"/>
          </p:cNvSpPr>
          <p:nvPr>
            <p:ph type="sldNum" sz="quarter" idx="10"/>
          </p:nvPr>
        </p:nvSpPr>
        <p:spPr/>
        <p:txBody>
          <a:bodyPr/>
          <a:lstStyle/>
          <a:p>
            <a:fld id="{5EB0718A-1B3D-42D2-9A2B-FB6CFA4B4E8D}" type="slidenum">
              <a:rPr lang="en-AU" smtClean="0"/>
              <a:pPr/>
              <a:t>23</a:t>
            </a:fld>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3938817886"/>
              </p:ext>
            </p:extLst>
          </p:nvPr>
        </p:nvGraphicFramePr>
        <p:xfrm>
          <a:off x="714348" y="2143116"/>
          <a:ext cx="7715304" cy="4354062"/>
        </p:xfrm>
        <a:graphic>
          <a:graphicData uri="http://schemas.openxmlformats.org/drawingml/2006/table">
            <a:tbl>
              <a:tblPr firstRow="1" bandRow="1">
                <a:tableStyleId>{5C22544A-7EE6-4342-B048-85BDC9FD1C3A}</a:tableStyleId>
              </a:tblPr>
              <a:tblGrid>
                <a:gridCol w="3479450"/>
                <a:gridCol w="1815366"/>
                <a:gridCol w="2420488"/>
              </a:tblGrid>
              <a:tr h="398950">
                <a:tc>
                  <a:txBody>
                    <a:bodyPr/>
                    <a:lstStyle/>
                    <a:p>
                      <a:pPr algn="ctr"/>
                      <a:r>
                        <a:rPr lang="en-AU" sz="1600" dirty="0" smtClean="0"/>
                        <a:t>Labour force status</a:t>
                      </a:r>
                      <a:endParaRPr lang="en-US" sz="1600" dirty="0"/>
                    </a:p>
                  </a:txBody>
                  <a:tcPr anchor="ctr"/>
                </a:tc>
                <a:tc>
                  <a:txBody>
                    <a:bodyPr/>
                    <a:lstStyle/>
                    <a:p>
                      <a:pPr algn="ctr"/>
                      <a:r>
                        <a:rPr lang="en-AU" sz="1600" dirty="0" smtClean="0"/>
                        <a:t>Total wealth</a:t>
                      </a:r>
                      <a:endParaRPr lang="en-US" sz="1600" dirty="0"/>
                    </a:p>
                  </a:txBody>
                  <a:tcPr anchor="ctr"/>
                </a:tc>
                <a:tc>
                  <a:txBody>
                    <a:bodyPr/>
                    <a:lstStyle/>
                    <a:p>
                      <a:pPr algn="ctr"/>
                      <a:r>
                        <a:rPr lang="en-US" sz="1600" dirty="0" smtClean="0">
                          <a:latin typeface="Arial" pitchFamily="34" charset="0"/>
                          <a:cs typeface="Arial" pitchFamily="34" charset="0"/>
                        </a:rPr>
                        <a:t>References</a:t>
                      </a:r>
                      <a:endParaRPr lang="en-US" sz="1600" dirty="0">
                        <a:latin typeface="Arial" pitchFamily="34" charset="0"/>
                        <a:cs typeface="Arial" pitchFamily="34" charset="0"/>
                      </a:endParaRPr>
                    </a:p>
                  </a:txBody>
                  <a:tcPr anchor="ctr"/>
                </a:tc>
              </a:tr>
              <a:tr h="623018">
                <a:tc>
                  <a:txBody>
                    <a:bodyPr/>
                    <a:lstStyle/>
                    <a:p>
                      <a:pPr algn="l">
                        <a:spcAft>
                          <a:spcPts val="0"/>
                        </a:spcAft>
                      </a:pPr>
                      <a:r>
                        <a:rPr lang="en-AU" sz="1600" dirty="0" smtClean="0">
                          <a:solidFill>
                            <a:srgbClr val="811525"/>
                          </a:solidFill>
                          <a:latin typeface="Arial"/>
                          <a:ea typeface="Times New Roman"/>
                          <a:cs typeface="Times New Roman"/>
                        </a:rPr>
                        <a:t>Employed</a:t>
                      </a:r>
                      <a:r>
                        <a:rPr lang="en-AU" sz="1600" baseline="0" dirty="0" smtClean="0">
                          <a:solidFill>
                            <a:srgbClr val="811525"/>
                          </a:solidFill>
                          <a:latin typeface="Arial"/>
                          <a:ea typeface="Times New Roman"/>
                          <a:cs typeface="Times New Roman"/>
                        </a:rPr>
                        <a:t> full time, no chronic condition</a:t>
                      </a:r>
                      <a:endParaRPr lang="en-AU" sz="1600" dirty="0">
                        <a:solidFill>
                          <a:srgbClr val="811525"/>
                        </a:solidFill>
                        <a:latin typeface="Times New Roman"/>
                        <a:ea typeface="Times New Roman"/>
                        <a:cs typeface="Times New Roman"/>
                      </a:endParaRPr>
                    </a:p>
                  </a:txBody>
                  <a:tcPr marL="40109" marR="40109" marT="0" marB="0" anchor="ctr"/>
                </a:tc>
                <a:tc>
                  <a:txBody>
                    <a:bodyPr/>
                    <a:lstStyle/>
                    <a:p>
                      <a:pPr algn="ctr"/>
                      <a:r>
                        <a:rPr lang="en-AU" sz="1600" b="1" dirty="0" smtClean="0"/>
                        <a:t>Ref</a:t>
                      </a:r>
                      <a:endParaRPr lang="en-US" sz="1600" dirty="0"/>
                    </a:p>
                  </a:txBody>
                  <a:tcPr anchor="ctr"/>
                </a:tc>
                <a:tc>
                  <a:txBody>
                    <a:bodyPr/>
                    <a:lstStyle/>
                    <a:p>
                      <a:pPr algn="ctr"/>
                      <a:endParaRPr lang="en-US" sz="1400" dirty="0">
                        <a:latin typeface="Arial" pitchFamily="34" charset="0"/>
                        <a:cs typeface="Arial" pitchFamily="34" charset="0"/>
                      </a:endParaRPr>
                    </a:p>
                  </a:txBody>
                  <a:tcPr anchor="ctr"/>
                </a:tc>
              </a:tr>
              <a:tr h="623018">
                <a:tc>
                  <a:txBody>
                    <a:bodyPr/>
                    <a:lstStyle/>
                    <a:p>
                      <a:pPr algn="l">
                        <a:spcAft>
                          <a:spcPts val="0"/>
                        </a:spcAft>
                      </a:pPr>
                      <a:r>
                        <a:rPr lang="en-AU" sz="1600" dirty="0">
                          <a:solidFill>
                            <a:srgbClr val="811525"/>
                          </a:solidFill>
                          <a:latin typeface="Arial"/>
                          <a:ea typeface="Times New Roman"/>
                          <a:cs typeface="Times New Roman"/>
                        </a:rPr>
                        <a:t>Not in labour force due </a:t>
                      </a:r>
                      <a:r>
                        <a:rPr lang="en-AU" sz="1600" dirty="0" smtClean="0">
                          <a:solidFill>
                            <a:srgbClr val="811525"/>
                          </a:solidFill>
                          <a:latin typeface="Arial"/>
                          <a:ea typeface="Times New Roman"/>
                          <a:cs typeface="Times New Roman"/>
                        </a:rPr>
                        <a:t>to</a:t>
                      </a:r>
                      <a:r>
                        <a:rPr lang="en-AU" sz="1600" baseline="0" dirty="0" smtClean="0">
                          <a:solidFill>
                            <a:srgbClr val="811525"/>
                          </a:solidFill>
                          <a:latin typeface="Arial"/>
                          <a:ea typeface="Times New Roman"/>
                          <a:cs typeface="Times New Roman"/>
                        </a:rPr>
                        <a:t> other mental illness</a:t>
                      </a:r>
                      <a:endParaRPr lang="en-AU" sz="1600" dirty="0">
                        <a:solidFill>
                          <a:srgbClr val="811525"/>
                        </a:solidFill>
                        <a:latin typeface="Times New Roman"/>
                        <a:ea typeface="Times New Roman"/>
                        <a:cs typeface="Times New Roman"/>
                      </a:endParaRPr>
                    </a:p>
                  </a:txBody>
                  <a:tcPr marL="40109" marR="40109" marT="0" marB="0" anchor="ctr"/>
                </a:tc>
                <a:tc>
                  <a:txBody>
                    <a:bodyPr/>
                    <a:lstStyle/>
                    <a:p>
                      <a:pPr algn="ctr"/>
                      <a:r>
                        <a:rPr lang="en-AU" sz="1600" b="1" dirty="0" smtClean="0"/>
                        <a:t>-93%</a:t>
                      </a:r>
                    </a:p>
                    <a:p>
                      <a:pPr algn="ctr"/>
                      <a:r>
                        <a:rPr lang="en-AU" sz="1600" b="1" dirty="0" smtClean="0"/>
                        <a:t>(-98 – -71)</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400" dirty="0" smtClean="0">
                          <a:latin typeface="Arial" pitchFamily="34" charset="0"/>
                          <a:cs typeface="Arial" pitchFamily="34" charset="0"/>
                        </a:rPr>
                        <a:t>Schofield et al. </a:t>
                      </a:r>
                      <a:r>
                        <a:rPr lang="en-AU" sz="1400" i="1" dirty="0" smtClean="0">
                          <a:latin typeface="Arial" pitchFamily="34" charset="0"/>
                          <a:cs typeface="Arial" pitchFamily="34" charset="0"/>
                        </a:rPr>
                        <a:t>Brit J</a:t>
                      </a:r>
                      <a:r>
                        <a:rPr lang="en-AU" sz="1400" i="1" baseline="0" dirty="0" smtClean="0">
                          <a:latin typeface="Arial" pitchFamily="34" charset="0"/>
                          <a:cs typeface="Arial" pitchFamily="34" charset="0"/>
                        </a:rPr>
                        <a:t> of </a:t>
                      </a:r>
                      <a:r>
                        <a:rPr lang="en-AU" sz="1400" i="1" baseline="0" dirty="0" err="1" smtClean="0">
                          <a:latin typeface="Arial" pitchFamily="34" charset="0"/>
                          <a:cs typeface="Arial" pitchFamily="34" charset="0"/>
                        </a:rPr>
                        <a:t>Psy</a:t>
                      </a:r>
                      <a:r>
                        <a:rPr lang="en-AU" sz="1400" dirty="0" smtClean="0">
                          <a:latin typeface="Arial" pitchFamily="34" charset="0"/>
                          <a:cs typeface="Arial" pitchFamily="34" charset="0"/>
                        </a:rPr>
                        <a:t> 2011, </a:t>
                      </a:r>
                      <a:r>
                        <a:rPr lang="en-AU" sz="1400" baseline="0" dirty="0" smtClean="0">
                          <a:latin typeface="Arial" pitchFamily="34" charset="0"/>
                          <a:cs typeface="Arial" pitchFamily="34" charset="0"/>
                        </a:rPr>
                        <a:t>198: 123-128</a:t>
                      </a:r>
                      <a:endParaRPr lang="en-AU" sz="1400" dirty="0" smtClean="0">
                        <a:latin typeface="Arial" pitchFamily="34" charset="0"/>
                        <a:cs typeface="Arial" pitchFamily="34" charset="0"/>
                      </a:endParaRPr>
                    </a:p>
                  </a:txBody>
                  <a:tcPr anchor="ctr"/>
                </a:tc>
              </a:tr>
              <a:tr h="623018">
                <a:tc>
                  <a:txBody>
                    <a:bodyPr/>
                    <a:lstStyle/>
                    <a:p>
                      <a:pPr algn="l">
                        <a:spcAft>
                          <a:spcPts val="0"/>
                        </a:spcAft>
                      </a:pPr>
                      <a:r>
                        <a:rPr lang="en-AU" sz="1600" dirty="0">
                          <a:solidFill>
                            <a:srgbClr val="811525"/>
                          </a:solidFill>
                          <a:latin typeface="Arial"/>
                          <a:ea typeface="Times New Roman"/>
                          <a:cs typeface="Times New Roman"/>
                        </a:rPr>
                        <a:t>Not in labour force due </a:t>
                      </a:r>
                      <a:r>
                        <a:rPr lang="en-AU" sz="1600" dirty="0" smtClean="0">
                          <a:solidFill>
                            <a:srgbClr val="811525"/>
                          </a:solidFill>
                          <a:latin typeface="Arial"/>
                          <a:ea typeface="Times New Roman"/>
                          <a:cs typeface="Times New Roman"/>
                        </a:rPr>
                        <a:t>to</a:t>
                      </a:r>
                      <a:r>
                        <a:rPr lang="en-AU" sz="1600" baseline="0" dirty="0" smtClean="0">
                          <a:solidFill>
                            <a:srgbClr val="811525"/>
                          </a:solidFill>
                          <a:latin typeface="Arial"/>
                          <a:ea typeface="Times New Roman"/>
                          <a:cs typeface="Times New Roman"/>
                        </a:rPr>
                        <a:t> back pain</a:t>
                      </a:r>
                      <a:endParaRPr lang="en-AU" sz="1600" dirty="0">
                        <a:solidFill>
                          <a:srgbClr val="811525"/>
                        </a:solidFill>
                        <a:latin typeface="Times New Roman"/>
                        <a:ea typeface="Times New Roman"/>
                        <a:cs typeface="Times New Roman"/>
                      </a:endParaRPr>
                    </a:p>
                  </a:txBody>
                  <a:tcPr marL="40109" marR="40109" marT="0" marB="0" anchor="ctr"/>
                </a:tc>
                <a:tc>
                  <a:txBody>
                    <a:bodyPr/>
                    <a:lstStyle/>
                    <a:p>
                      <a:pPr algn="ctr"/>
                      <a:r>
                        <a:rPr lang="en-AU" sz="1600" b="1" dirty="0" smtClean="0"/>
                        <a:t>-87%</a:t>
                      </a:r>
                    </a:p>
                    <a:p>
                      <a:pPr algn="ctr"/>
                      <a:r>
                        <a:rPr lang="en-AU" sz="1600" b="1" dirty="0" smtClean="0"/>
                        <a:t>(-90 – -84)</a:t>
                      </a:r>
                      <a:r>
                        <a:rPr lang="en-AU" sz="1600" dirty="0" smtClean="0"/>
                        <a:t> </a:t>
                      </a:r>
                      <a:endParaRPr lang="en-US" sz="1600" dirty="0"/>
                    </a:p>
                  </a:txBody>
                  <a:tcPr anchor="ctr"/>
                </a:tc>
                <a:tc>
                  <a:txBody>
                    <a:bodyPr/>
                    <a:lstStyle/>
                    <a:p>
                      <a:pPr algn="ctr"/>
                      <a:r>
                        <a:rPr lang="en-AU" sz="1400" dirty="0" smtClean="0">
                          <a:latin typeface="Arial" pitchFamily="34" charset="0"/>
                          <a:cs typeface="Arial" pitchFamily="34" charset="0"/>
                        </a:rPr>
                        <a:t>Schofield et al. </a:t>
                      </a:r>
                      <a:r>
                        <a:rPr lang="en-AU" sz="1400" i="1" dirty="0" smtClean="0">
                          <a:latin typeface="Arial" pitchFamily="34" charset="0"/>
                          <a:cs typeface="Arial" pitchFamily="34" charset="0"/>
                        </a:rPr>
                        <a:t>Eur Spine J</a:t>
                      </a:r>
                      <a:r>
                        <a:rPr lang="en-AU" sz="1400" dirty="0" smtClean="0">
                          <a:latin typeface="Arial" pitchFamily="34" charset="0"/>
                          <a:cs typeface="Arial" pitchFamily="34" charset="0"/>
                        </a:rPr>
                        <a:t> 2011, </a:t>
                      </a:r>
                      <a:r>
                        <a:rPr lang="en-AU" sz="1400" baseline="0" dirty="0" smtClean="0">
                          <a:latin typeface="Arial" pitchFamily="34" charset="0"/>
                          <a:cs typeface="Arial" pitchFamily="34" charset="0"/>
                        </a:rPr>
                        <a:t>20: 731-736</a:t>
                      </a:r>
                      <a:endParaRPr lang="en-US" sz="1400" dirty="0">
                        <a:latin typeface="Arial" pitchFamily="34" charset="0"/>
                        <a:cs typeface="Arial" pitchFamily="34" charset="0"/>
                      </a:endParaRPr>
                    </a:p>
                  </a:txBody>
                  <a:tcPr anchor="ctr"/>
                </a:tc>
              </a:tr>
              <a:tr h="623018">
                <a:tc>
                  <a:txBody>
                    <a:bodyPr/>
                    <a:lstStyle/>
                    <a:p>
                      <a:pPr algn="l">
                        <a:spcAft>
                          <a:spcPts val="0"/>
                        </a:spcAft>
                      </a:pPr>
                      <a:r>
                        <a:rPr lang="en-AU" sz="1600" dirty="0">
                          <a:solidFill>
                            <a:srgbClr val="811525"/>
                          </a:solidFill>
                          <a:latin typeface="Arial"/>
                          <a:ea typeface="Times New Roman"/>
                          <a:cs typeface="Times New Roman"/>
                        </a:rPr>
                        <a:t>Not in labour force due </a:t>
                      </a:r>
                      <a:r>
                        <a:rPr lang="en-AU" sz="1600" dirty="0" smtClean="0">
                          <a:solidFill>
                            <a:srgbClr val="811525"/>
                          </a:solidFill>
                          <a:latin typeface="Arial"/>
                          <a:ea typeface="Times New Roman"/>
                          <a:cs typeface="Times New Roman"/>
                        </a:rPr>
                        <a:t>to</a:t>
                      </a:r>
                      <a:r>
                        <a:rPr lang="en-AU" sz="1600" baseline="0" dirty="0" smtClean="0">
                          <a:solidFill>
                            <a:srgbClr val="811525"/>
                          </a:solidFill>
                          <a:latin typeface="Arial"/>
                          <a:ea typeface="Times New Roman"/>
                          <a:cs typeface="Times New Roman"/>
                        </a:rPr>
                        <a:t> CVD</a:t>
                      </a:r>
                      <a:endParaRPr lang="en-AU" sz="1600" dirty="0">
                        <a:solidFill>
                          <a:srgbClr val="811525"/>
                        </a:solidFill>
                        <a:latin typeface="Times New Roman"/>
                        <a:ea typeface="Times New Roman"/>
                        <a:cs typeface="Times New Roman"/>
                      </a:endParaRPr>
                    </a:p>
                  </a:txBody>
                  <a:tcPr marL="40109" marR="40109" marT="0" marB="0" anchor="ctr"/>
                </a:tc>
                <a:tc>
                  <a:txBody>
                    <a:bodyPr/>
                    <a:lstStyle/>
                    <a:p>
                      <a:pPr algn="ctr"/>
                      <a:r>
                        <a:rPr lang="en-AU" sz="1600" b="1" dirty="0" smtClean="0"/>
                        <a:t>-84%</a:t>
                      </a:r>
                    </a:p>
                    <a:p>
                      <a:pPr algn="ctr"/>
                      <a:r>
                        <a:rPr lang="en-AU" sz="1600" b="1" dirty="0" smtClean="0"/>
                        <a:t>(-89 – -77)</a:t>
                      </a:r>
                      <a:r>
                        <a:rPr lang="en-AU" sz="1600" dirty="0" smtClean="0"/>
                        <a:t> </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400" dirty="0" smtClean="0">
                          <a:latin typeface="Arial" pitchFamily="34" charset="0"/>
                          <a:cs typeface="Arial" pitchFamily="34" charset="0"/>
                        </a:rPr>
                        <a:t>Schofield et al. </a:t>
                      </a:r>
                      <a:r>
                        <a:rPr lang="en-AU" sz="1400" i="1" dirty="0" err="1" smtClean="0">
                          <a:latin typeface="Arial" pitchFamily="34" charset="0"/>
                          <a:cs typeface="Arial" pitchFamily="34" charset="0"/>
                        </a:rPr>
                        <a:t>Int</a:t>
                      </a:r>
                      <a:r>
                        <a:rPr lang="en-AU" sz="1400" i="1" dirty="0" smtClean="0">
                          <a:latin typeface="Arial" pitchFamily="34" charset="0"/>
                          <a:cs typeface="Arial" pitchFamily="34" charset="0"/>
                        </a:rPr>
                        <a:t> J </a:t>
                      </a:r>
                      <a:r>
                        <a:rPr lang="en-AU" sz="1400" i="1" dirty="0" err="1" smtClean="0">
                          <a:latin typeface="Arial" pitchFamily="34" charset="0"/>
                          <a:cs typeface="Arial" pitchFamily="34" charset="0"/>
                        </a:rPr>
                        <a:t>Cardiol</a:t>
                      </a:r>
                      <a:r>
                        <a:rPr lang="en-AU" sz="1400" dirty="0" smtClean="0">
                          <a:latin typeface="Arial" pitchFamily="34" charset="0"/>
                          <a:cs typeface="Arial" pitchFamily="34" charset="0"/>
                        </a:rPr>
                        <a:t> 2011, </a:t>
                      </a:r>
                      <a:r>
                        <a:rPr lang="en-AU" sz="1400" baseline="0" dirty="0" smtClean="0">
                          <a:latin typeface="Arial" pitchFamily="34" charset="0"/>
                          <a:cs typeface="Arial" pitchFamily="34" charset="0"/>
                        </a:rPr>
                        <a:t>146(1): 125-126</a:t>
                      </a:r>
                      <a:endParaRPr lang="en-US" sz="1400" dirty="0" smtClean="0">
                        <a:latin typeface="Arial" pitchFamily="34" charset="0"/>
                        <a:cs typeface="Arial" pitchFamily="34" charset="0"/>
                      </a:endParaRPr>
                    </a:p>
                  </a:txBody>
                  <a:tcPr anchor="ctr"/>
                </a:tc>
              </a:tr>
              <a:tr h="623018">
                <a:tc>
                  <a:txBody>
                    <a:bodyPr/>
                    <a:lstStyle/>
                    <a:p>
                      <a:pPr algn="l">
                        <a:spcAft>
                          <a:spcPts val="0"/>
                        </a:spcAft>
                      </a:pPr>
                      <a:r>
                        <a:rPr lang="en-AU" sz="1600" dirty="0">
                          <a:solidFill>
                            <a:srgbClr val="811525"/>
                          </a:solidFill>
                          <a:latin typeface="Arial"/>
                          <a:ea typeface="Times New Roman"/>
                          <a:cs typeface="Times New Roman"/>
                        </a:rPr>
                        <a:t>Not in labour force due </a:t>
                      </a:r>
                      <a:r>
                        <a:rPr lang="en-AU" sz="1600" dirty="0" smtClean="0">
                          <a:solidFill>
                            <a:srgbClr val="811525"/>
                          </a:solidFill>
                          <a:latin typeface="Arial"/>
                          <a:ea typeface="Times New Roman"/>
                          <a:cs typeface="Times New Roman"/>
                        </a:rPr>
                        <a:t>to</a:t>
                      </a:r>
                      <a:r>
                        <a:rPr lang="en-AU" sz="1600" baseline="0" dirty="0" smtClean="0">
                          <a:solidFill>
                            <a:srgbClr val="811525"/>
                          </a:solidFill>
                          <a:latin typeface="Arial"/>
                          <a:ea typeface="Times New Roman"/>
                          <a:cs typeface="Times New Roman"/>
                        </a:rPr>
                        <a:t> arthritis</a:t>
                      </a:r>
                      <a:endParaRPr lang="en-AU" sz="1600" dirty="0">
                        <a:solidFill>
                          <a:srgbClr val="811525"/>
                        </a:solidFill>
                        <a:latin typeface="Times New Roman"/>
                        <a:ea typeface="Times New Roman"/>
                        <a:cs typeface="Times New Roman"/>
                      </a:endParaRPr>
                    </a:p>
                  </a:txBody>
                  <a:tcPr marL="40109" marR="40109" marT="0" marB="0" anchor="ctr"/>
                </a:tc>
                <a:tc>
                  <a:txBody>
                    <a:bodyPr/>
                    <a:lstStyle/>
                    <a:p>
                      <a:pPr algn="ctr"/>
                      <a:r>
                        <a:rPr lang="en-AU" sz="1600" b="1" dirty="0" smtClean="0"/>
                        <a:t>-85%</a:t>
                      </a:r>
                    </a:p>
                    <a:p>
                      <a:pPr algn="ctr"/>
                      <a:r>
                        <a:rPr lang="en-AU" sz="1600" b="1" dirty="0" smtClean="0"/>
                        <a:t>(-88 – -81)</a:t>
                      </a:r>
                      <a:r>
                        <a:rPr lang="en-AU" sz="1600" dirty="0" smtClean="0"/>
                        <a:t> </a:t>
                      </a:r>
                      <a:endParaRPr lang="en-US" sz="1600" dirty="0"/>
                    </a:p>
                  </a:txBody>
                  <a:tcPr anchor="ctr"/>
                </a:tc>
                <a:tc>
                  <a:txBody>
                    <a:bodyPr/>
                    <a:lstStyle/>
                    <a:p>
                      <a:pPr algn="ctr"/>
                      <a:r>
                        <a:rPr lang="en-US" sz="1400" dirty="0" smtClean="0">
                          <a:latin typeface="Arial" pitchFamily="34" charset="0"/>
                          <a:cs typeface="Arial" pitchFamily="34" charset="0"/>
                        </a:rPr>
                        <a:t>Schofield</a:t>
                      </a:r>
                      <a:r>
                        <a:rPr lang="en-US" sz="1400" baseline="0" dirty="0" smtClean="0">
                          <a:latin typeface="Arial" pitchFamily="34" charset="0"/>
                          <a:cs typeface="Arial" pitchFamily="34" charset="0"/>
                        </a:rPr>
                        <a:t> et al. </a:t>
                      </a:r>
                      <a:r>
                        <a:rPr lang="en-US" sz="1400" i="1" baseline="0" dirty="0" smtClean="0">
                          <a:latin typeface="Arial" pitchFamily="34" charset="0"/>
                          <a:cs typeface="Arial" pitchFamily="34" charset="0"/>
                        </a:rPr>
                        <a:t>Rheumatology </a:t>
                      </a:r>
                      <a:r>
                        <a:rPr lang="en-US" sz="1400" i="1" baseline="0" dirty="0" err="1" smtClean="0">
                          <a:latin typeface="Arial" pitchFamily="34" charset="0"/>
                          <a:cs typeface="Arial" pitchFamily="34" charset="0"/>
                        </a:rPr>
                        <a:t>Int</a:t>
                      </a:r>
                      <a:r>
                        <a:rPr lang="en-US" sz="1400" i="0" baseline="0" dirty="0" smtClean="0">
                          <a:latin typeface="Arial" pitchFamily="34" charset="0"/>
                          <a:cs typeface="Arial" pitchFamily="34" charset="0"/>
                        </a:rPr>
                        <a:t> 2015, 35: 1175-1181</a:t>
                      </a:r>
                      <a:endParaRPr lang="en-US" sz="1400" dirty="0">
                        <a:latin typeface="Arial" pitchFamily="34" charset="0"/>
                        <a:cs typeface="Arial" pitchFamily="34" charset="0"/>
                      </a:endParaRPr>
                    </a:p>
                  </a:txBody>
                  <a:tcPr anchor="ctr"/>
                </a:tc>
              </a:tr>
              <a:tr h="623018">
                <a:tc>
                  <a:txBody>
                    <a:bodyPr/>
                    <a:lstStyle/>
                    <a:p>
                      <a:pPr algn="l">
                        <a:spcAft>
                          <a:spcPts val="0"/>
                        </a:spcAft>
                      </a:pPr>
                      <a:r>
                        <a:rPr lang="en-AU" sz="1600" dirty="0">
                          <a:solidFill>
                            <a:srgbClr val="811525"/>
                          </a:solidFill>
                          <a:latin typeface="Arial"/>
                          <a:ea typeface="Times New Roman"/>
                          <a:cs typeface="Times New Roman"/>
                        </a:rPr>
                        <a:t>Not in labour force due </a:t>
                      </a:r>
                      <a:r>
                        <a:rPr lang="en-AU" sz="1600" dirty="0" smtClean="0">
                          <a:solidFill>
                            <a:srgbClr val="811525"/>
                          </a:solidFill>
                          <a:latin typeface="Arial"/>
                          <a:ea typeface="Times New Roman"/>
                          <a:cs typeface="Times New Roman"/>
                        </a:rPr>
                        <a:t>to</a:t>
                      </a:r>
                      <a:r>
                        <a:rPr lang="en-AU" sz="1600" baseline="0" dirty="0" smtClean="0">
                          <a:solidFill>
                            <a:srgbClr val="811525"/>
                          </a:solidFill>
                          <a:latin typeface="Arial"/>
                          <a:ea typeface="Times New Roman"/>
                          <a:cs typeface="Times New Roman"/>
                        </a:rPr>
                        <a:t> diabetes</a:t>
                      </a:r>
                      <a:endParaRPr lang="en-AU" sz="1600" dirty="0">
                        <a:solidFill>
                          <a:srgbClr val="811525"/>
                        </a:solidFill>
                        <a:latin typeface="Times New Roman"/>
                        <a:ea typeface="Times New Roman"/>
                        <a:cs typeface="Times New Roman"/>
                      </a:endParaRPr>
                    </a:p>
                  </a:txBody>
                  <a:tcPr marL="40109" marR="40109" marT="0" marB="0" anchor="ctr"/>
                </a:tc>
                <a:tc>
                  <a:txBody>
                    <a:bodyPr/>
                    <a:lstStyle/>
                    <a:p>
                      <a:pPr algn="ctr"/>
                      <a:r>
                        <a:rPr lang="en-AU" sz="1600" b="1" dirty="0" smtClean="0"/>
                        <a:t>-90%</a:t>
                      </a:r>
                    </a:p>
                    <a:p>
                      <a:pPr algn="ctr"/>
                      <a:r>
                        <a:rPr lang="en-AU" sz="1600" b="1" dirty="0" smtClean="0"/>
                        <a:t>(-94 – -81)</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400" dirty="0" smtClean="0">
                          <a:latin typeface="Arial" pitchFamily="34" charset="0"/>
                          <a:cs typeface="Arial" pitchFamily="34" charset="0"/>
                        </a:rPr>
                        <a:t>Schofield et al. </a:t>
                      </a:r>
                      <a:r>
                        <a:rPr lang="en-AU" sz="1400" i="1" dirty="0" smtClean="0">
                          <a:latin typeface="Arial" pitchFamily="34" charset="0"/>
                          <a:cs typeface="Arial" pitchFamily="34" charset="0"/>
                        </a:rPr>
                        <a:t>Br J Diabetes</a:t>
                      </a:r>
                      <a:r>
                        <a:rPr lang="en-AU" sz="1400" i="1" baseline="0" dirty="0" smtClean="0">
                          <a:latin typeface="Arial" pitchFamily="34" charset="0"/>
                          <a:cs typeface="Arial" pitchFamily="34" charset="0"/>
                        </a:rPr>
                        <a:t> </a:t>
                      </a:r>
                      <a:r>
                        <a:rPr lang="en-AU" sz="1400" i="1" baseline="0" dirty="0" err="1" smtClean="0">
                          <a:latin typeface="Arial" pitchFamily="34" charset="0"/>
                          <a:cs typeface="Arial" pitchFamily="34" charset="0"/>
                        </a:rPr>
                        <a:t>Vasc</a:t>
                      </a:r>
                      <a:r>
                        <a:rPr lang="en-AU" sz="1400" i="1" baseline="0" dirty="0" smtClean="0">
                          <a:latin typeface="Arial" pitchFamily="34" charset="0"/>
                          <a:cs typeface="Arial" pitchFamily="34" charset="0"/>
                        </a:rPr>
                        <a:t> Dis </a:t>
                      </a:r>
                      <a:r>
                        <a:rPr lang="en-AU" sz="1400" dirty="0" smtClean="0">
                          <a:latin typeface="Arial" pitchFamily="34" charset="0"/>
                          <a:cs typeface="Arial" pitchFamily="34" charset="0"/>
                        </a:rPr>
                        <a:t>2010, </a:t>
                      </a:r>
                      <a:r>
                        <a:rPr lang="en-AU" sz="1400" baseline="0" dirty="0" smtClean="0">
                          <a:latin typeface="Arial" pitchFamily="34" charset="0"/>
                          <a:cs typeface="Arial" pitchFamily="34" charset="0"/>
                        </a:rPr>
                        <a:t>10: 300-304</a:t>
                      </a:r>
                      <a:endParaRPr lang="en-US" sz="1400" dirty="0" smtClean="0">
                        <a:latin typeface="Arial" pitchFamily="34" charset="0"/>
                        <a:cs typeface="Arial" pitchFamily="34" charset="0"/>
                      </a:endParaRPr>
                    </a:p>
                  </a:txBody>
                  <a:tcPr anchor="ctr"/>
                </a:tc>
              </a:tr>
            </a:tbl>
          </a:graphicData>
        </a:graphic>
      </p:graphicFrame>
      <p:sp>
        <p:nvSpPr>
          <p:cNvPr id="8" name="Rectangle 7"/>
          <p:cNvSpPr/>
          <p:nvPr/>
        </p:nvSpPr>
        <p:spPr>
          <a:xfrm>
            <a:off x="357158" y="1414517"/>
            <a:ext cx="8429684" cy="646331"/>
          </a:xfrm>
          <a:prstGeom prst="rect">
            <a:avLst/>
          </a:prstGeom>
        </p:spPr>
        <p:txBody>
          <a:bodyPr wrap="square">
            <a:spAutoFit/>
          </a:bodyPr>
          <a:lstStyle/>
          <a:p>
            <a:pPr algn="ctr"/>
            <a:r>
              <a:rPr lang="en-AU" b="1" dirty="0" smtClean="0">
                <a:solidFill>
                  <a:srgbClr val="811525"/>
                </a:solidFill>
              </a:rPr>
              <a:t>% difference (95% CI) in value of wealth, Australians 45-64 years old, 2009, adjusted for age, gender and education </a:t>
            </a:r>
            <a:endParaRPr lang="en-AU" dirty="0"/>
          </a:p>
        </p:txBody>
      </p:sp>
    </p:spTree>
    <p:extLst>
      <p:ext uri="{BB962C8B-B14F-4D97-AF65-F5344CB8AC3E}">
        <p14:creationId xmlns:p14="http://schemas.microsoft.com/office/powerpoint/2010/main" val="73821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56" y="563335"/>
            <a:ext cx="7056457" cy="633417"/>
          </a:xfrm>
        </p:spPr>
        <p:txBody>
          <a:bodyPr/>
          <a:lstStyle/>
          <a:p>
            <a:pPr>
              <a:lnSpc>
                <a:spcPct val="100000"/>
              </a:lnSpc>
            </a:pPr>
            <a:r>
              <a:rPr lang="en-AU" dirty="0" smtClean="0"/>
              <a:t>Lifetime costs of exiting workforce early due to chronic conditions</a:t>
            </a:r>
            <a:endParaRPr lang="en-AU" dirty="0"/>
          </a:p>
        </p:txBody>
      </p:sp>
      <p:sp>
        <p:nvSpPr>
          <p:cNvPr id="3" name="Slide Number Placeholder 2"/>
          <p:cNvSpPr>
            <a:spLocks noGrp="1"/>
          </p:cNvSpPr>
          <p:nvPr>
            <p:ph type="sldNum" sz="quarter" idx="10"/>
          </p:nvPr>
        </p:nvSpPr>
        <p:spPr/>
        <p:txBody>
          <a:bodyPr/>
          <a:lstStyle/>
          <a:p>
            <a:fld id="{5EB0718A-1B3D-42D2-9A2B-FB6CFA4B4E8D}" type="slidenum">
              <a:rPr lang="en-AU" smtClean="0"/>
              <a:pPr/>
              <a:t>24</a:t>
            </a:fld>
            <a:endParaRPr lang="en-AU" dirty="0"/>
          </a:p>
        </p:txBody>
      </p:sp>
      <p:graphicFrame>
        <p:nvGraphicFramePr>
          <p:cNvPr id="4" name="Content Placeholder 5"/>
          <p:cNvGraphicFramePr>
            <a:graphicFrameLocks/>
          </p:cNvGraphicFramePr>
          <p:nvPr/>
        </p:nvGraphicFramePr>
        <p:xfrm>
          <a:off x="642910" y="2143116"/>
          <a:ext cx="7893075" cy="4248000"/>
        </p:xfrm>
        <a:graphic>
          <a:graphicData uri="http://schemas.openxmlformats.org/drawingml/2006/table">
            <a:tbl>
              <a:tblPr firstRow="1" bandRow="1">
                <a:tableStyleId>{5C22544A-7EE6-4342-B048-85BDC9FD1C3A}</a:tableStyleId>
              </a:tblPr>
              <a:tblGrid>
                <a:gridCol w="1820845"/>
                <a:gridCol w="1500198"/>
                <a:gridCol w="1428760"/>
                <a:gridCol w="285752"/>
                <a:gridCol w="1428760"/>
                <a:gridCol w="1428760"/>
              </a:tblGrid>
              <a:tr h="504000">
                <a:tc>
                  <a:txBody>
                    <a:bodyPr/>
                    <a:lstStyle/>
                    <a:p>
                      <a:pPr>
                        <a:lnSpc>
                          <a:spcPct val="100000"/>
                        </a:lnSpc>
                        <a:spcAft>
                          <a:spcPts val="0"/>
                        </a:spcAft>
                      </a:pPr>
                      <a:endParaRPr lang="en-AU" sz="1400" dirty="0">
                        <a:latin typeface="Arial" pitchFamily="34" charset="0"/>
                        <a:ea typeface="Times New Roman"/>
                        <a:cs typeface="Arial" pitchFamily="34" charset="0"/>
                      </a:endParaRPr>
                    </a:p>
                  </a:txBody>
                  <a:tcPr marL="68580" marR="68580" marT="0" marB="0"/>
                </a:tc>
                <a:tc gridSpan="2">
                  <a:txBody>
                    <a:bodyPr/>
                    <a:lstStyle/>
                    <a:p>
                      <a:pPr algn="ctr">
                        <a:lnSpc>
                          <a:spcPct val="100000"/>
                        </a:lnSpc>
                        <a:spcAft>
                          <a:spcPts val="0"/>
                        </a:spcAft>
                      </a:pPr>
                      <a:r>
                        <a:rPr lang="en-AU" sz="1400" b="1" dirty="0">
                          <a:latin typeface="Arial" pitchFamily="34" charset="0"/>
                          <a:ea typeface="Calibri"/>
                          <a:cs typeface="Arial" pitchFamily="34" charset="0"/>
                        </a:rPr>
                        <a:t>Total savings (cash, super, shares, other property) at age 65</a:t>
                      </a:r>
                      <a:endParaRPr lang="en-AU" sz="1400" dirty="0">
                        <a:latin typeface="Arial" pitchFamily="34" charset="0"/>
                        <a:ea typeface="Times New Roman"/>
                        <a:cs typeface="Arial" pitchFamily="34" charset="0"/>
                      </a:endParaRPr>
                    </a:p>
                  </a:txBody>
                  <a:tcPr marL="68580" marR="68580" marT="0" marB="0"/>
                </a:tc>
                <a:tc hMerge="1">
                  <a:txBody>
                    <a:bodyPr/>
                    <a:lstStyle/>
                    <a:p>
                      <a:endParaRPr lang="en-AU"/>
                    </a:p>
                  </a:txBody>
                  <a:tcPr/>
                </a:tc>
                <a:tc>
                  <a:txBody>
                    <a:bodyPr/>
                    <a:lstStyle/>
                    <a:p>
                      <a:pPr algn="ctr">
                        <a:lnSpc>
                          <a:spcPct val="100000"/>
                        </a:lnSpc>
                        <a:spcAft>
                          <a:spcPts val="0"/>
                        </a:spcAft>
                      </a:pPr>
                      <a:endParaRPr lang="en-AU" sz="1400" dirty="0">
                        <a:latin typeface="Arial" pitchFamily="34" charset="0"/>
                        <a:ea typeface="Times New Roman"/>
                        <a:cs typeface="Arial" pitchFamily="34" charset="0"/>
                      </a:endParaRPr>
                    </a:p>
                  </a:txBody>
                  <a:tcPr marL="68580" marR="68580" marT="0" marB="0"/>
                </a:tc>
                <a:tc gridSpan="2">
                  <a:txBody>
                    <a:bodyPr/>
                    <a:lstStyle/>
                    <a:p>
                      <a:pPr algn="ctr">
                        <a:lnSpc>
                          <a:spcPct val="100000"/>
                        </a:lnSpc>
                        <a:spcAft>
                          <a:spcPts val="0"/>
                        </a:spcAft>
                      </a:pPr>
                      <a:r>
                        <a:rPr lang="en-AU" sz="1400" b="1" dirty="0">
                          <a:latin typeface="Arial" pitchFamily="34" charset="0"/>
                          <a:ea typeface="Calibri"/>
                          <a:cs typeface="Arial" pitchFamily="34" charset="0"/>
                        </a:rPr>
                        <a:t>Annuity at age 65</a:t>
                      </a:r>
                      <a:endParaRPr lang="en-AU" sz="1400" dirty="0">
                        <a:latin typeface="Arial" pitchFamily="34" charset="0"/>
                        <a:ea typeface="Times New Roman"/>
                        <a:cs typeface="Arial" pitchFamily="34" charset="0"/>
                      </a:endParaRPr>
                    </a:p>
                  </a:txBody>
                  <a:tcPr marL="68580" marR="68580" marT="0" marB="0"/>
                </a:tc>
                <a:tc hMerge="1">
                  <a:txBody>
                    <a:bodyPr/>
                    <a:lstStyle/>
                    <a:p>
                      <a:endParaRPr lang="en-AU"/>
                    </a:p>
                  </a:txBody>
                  <a:tcPr/>
                </a:tc>
              </a:tr>
              <a:tr h="288000">
                <a:tc>
                  <a:txBody>
                    <a:bodyPr/>
                    <a:lstStyle/>
                    <a:p>
                      <a:pPr>
                        <a:lnSpc>
                          <a:spcPct val="100000"/>
                        </a:lnSpc>
                        <a:spcAft>
                          <a:spcPts val="0"/>
                        </a:spcAft>
                      </a:pP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b="1" dirty="0">
                          <a:latin typeface="Arial" pitchFamily="34" charset="0"/>
                          <a:ea typeface="Calibri"/>
                          <a:cs typeface="Arial" pitchFamily="34" charset="0"/>
                        </a:rPr>
                        <a:t>Mean </a:t>
                      </a:r>
                      <a:r>
                        <a:rPr lang="en-AU" sz="1400" b="1" dirty="0" smtClean="0">
                          <a:latin typeface="Arial" pitchFamily="34" charset="0"/>
                          <a:ea typeface="Calibri"/>
                          <a:cs typeface="Arial" pitchFamily="34" charset="0"/>
                        </a:rPr>
                        <a:t>($)</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b="1" dirty="0">
                          <a:latin typeface="Arial" pitchFamily="34" charset="0"/>
                          <a:ea typeface="Calibri"/>
                          <a:cs typeface="Arial" pitchFamily="34" charset="0"/>
                        </a:rPr>
                        <a:t>Median </a:t>
                      </a:r>
                      <a:r>
                        <a:rPr lang="en-AU" sz="1400" b="1" dirty="0" smtClean="0">
                          <a:latin typeface="Arial" pitchFamily="34" charset="0"/>
                          <a:ea typeface="Calibri"/>
                          <a:cs typeface="Arial" pitchFamily="34" charset="0"/>
                        </a:rPr>
                        <a:t>($)</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b="1" dirty="0">
                          <a:latin typeface="Arial" pitchFamily="34" charset="0"/>
                          <a:ea typeface="Calibri"/>
                          <a:cs typeface="Arial" pitchFamily="34" charset="0"/>
                        </a:rPr>
                        <a:t>Mean </a:t>
                      </a:r>
                      <a:r>
                        <a:rPr lang="en-AU" sz="1400" b="1" dirty="0" smtClean="0">
                          <a:latin typeface="Arial" pitchFamily="34" charset="0"/>
                          <a:ea typeface="Calibri"/>
                          <a:cs typeface="Arial" pitchFamily="34" charset="0"/>
                        </a:rPr>
                        <a:t>($)</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b="1" dirty="0">
                          <a:latin typeface="Arial" pitchFamily="34" charset="0"/>
                          <a:ea typeface="Calibri"/>
                          <a:cs typeface="Arial" pitchFamily="34" charset="0"/>
                        </a:rPr>
                        <a:t>Median </a:t>
                      </a:r>
                      <a:r>
                        <a:rPr lang="en-AU" sz="1400" b="1" dirty="0" smtClean="0">
                          <a:latin typeface="Arial" pitchFamily="34" charset="0"/>
                          <a:ea typeface="Calibri"/>
                          <a:cs typeface="Arial" pitchFamily="34" charset="0"/>
                        </a:rPr>
                        <a:t>($)</a:t>
                      </a:r>
                      <a:endParaRPr lang="en-AU" sz="1400" dirty="0">
                        <a:latin typeface="Arial" pitchFamily="34" charset="0"/>
                        <a:ea typeface="Times New Roman"/>
                        <a:cs typeface="Arial" pitchFamily="34" charset="0"/>
                      </a:endParaRPr>
                    </a:p>
                  </a:txBody>
                  <a:tcPr marL="68580" marR="68580" marT="0" marB="0"/>
                </a:tc>
              </a:tr>
              <a:tr h="288000">
                <a:tc>
                  <a:txBody>
                    <a:bodyPr/>
                    <a:lstStyle/>
                    <a:p>
                      <a:pPr>
                        <a:lnSpc>
                          <a:spcPct val="100000"/>
                        </a:lnSpc>
                        <a:spcAft>
                          <a:spcPts val="0"/>
                        </a:spcAft>
                      </a:pPr>
                      <a:r>
                        <a:rPr lang="en-AU" sz="1400" b="1" dirty="0">
                          <a:latin typeface="Arial" pitchFamily="34" charset="0"/>
                          <a:ea typeface="Calibri"/>
                          <a:cs typeface="Arial" pitchFamily="34" charset="0"/>
                        </a:rPr>
                        <a:t>Male, 45 – 54</a:t>
                      </a:r>
                      <a:endParaRPr lang="en-AU" sz="1400" dirty="0">
                        <a:latin typeface="Arial" pitchFamily="34" charset="0"/>
                        <a:ea typeface="Times New Roman"/>
                        <a:cs typeface="Arial" pitchFamily="34" charset="0"/>
                      </a:endParaRPr>
                    </a:p>
                  </a:txBody>
                  <a:tcPr marL="68580" marR="68580" marT="0" marB="0"/>
                </a:tc>
                <a:tc>
                  <a:txBody>
                    <a:bodyPr/>
                    <a:lstStyle/>
                    <a:p>
                      <a:pPr>
                        <a:lnSpc>
                          <a:spcPct val="100000"/>
                        </a:lnSpc>
                        <a:spcAft>
                          <a:spcPts val="0"/>
                        </a:spcAft>
                      </a:pPr>
                      <a:endParaRPr lang="en-AU" sz="1400" dirty="0">
                        <a:latin typeface="Arial" pitchFamily="34" charset="0"/>
                        <a:ea typeface="Calibri"/>
                        <a:cs typeface="Arial" pitchFamily="34" charset="0"/>
                      </a:endParaRPr>
                    </a:p>
                  </a:txBody>
                  <a:tcPr marL="68580" marR="68580" marT="0" marB="0"/>
                </a:tc>
                <a:tc>
                  <a:txBody>
                    <a:bodyPr/>
                    <a:lstStyle/>
                    <a:p>
                      <a:pPr>
                        <a:lnSpc>
                          <a:spcPct val="100000"/>
                        </a:lnSpc>
                        <a:spcAft>
                          <a:spcPts val="0"/>
                        </a:spcAft>
                      </a:pPr>
                      <a:endParaRPr lang="en-AU" sz="1400" dirty="0">
                        <a:latin typeface="Arial" pitchFamily="34" charset="0"/>
                        <a:ea typeface="Calibri"/>
                        <a:cs typeface="Arial" pitchFamily="34" charset="0"/>
                      </a:endParaRPr>
                    </a:p>
                  </a:txBody>
                  <a:tcPr marL="68580" marR="68580" marT="0" marB="0"/>
                </a:tc>
                <a:tc>
                  <a:txBody>
                    <a:bodyPr/>
                    <a:lstStyle/>
                    <a:p>
                      <a:pPr>
                        <a:lnSpc>
                          <a:spcPct val="100000"/>
                        </a:lnSpc>
                        <a:spcAft>
                          <a:spcPts val="0"/>
                        </a:spcAft>
                      </a:pPr>
                      <a:endParaRPr lang="en-AU" sz="1400" dirty="0">
                        <a:latin typeface="Arial" pitchFamily="34" charset="0"/>
                        <a:ea typeface="Calibri"/>
                        <a:cs typeface="Arial" pitchFamily="34" charset="0"/>
                      </a:endParaRPr>
                    </a:p>
                  </a:txBody>
                  <a:tcPr marL="68580" marR="68580" marT="0" marB="0"/>
                </a:tc>
                <a:tc>
                  <a:txBody>
                    <a:bodyPr/>
                    <a:lstStyle/>
                    <a:p>
                      <a:pPr>
                        <a:lnSpc>
                          <a:spcPct val="100000"/>
                        </a:lnSpc>
                        <a:spcAft>
                          <a:spcPts val="0"/>
                        </a:spcAft>
                      </a:pPr>
                      <a:endParaRPr lang="en-AU" sz="1400" dirty="0">
                        <a:latin typeface="Arial" pitchFamily="34" charset="0"/>
                        <a:ea typeface="Calibri"/>
                        <a:cs typeface="Arial" pitchFamily="34" charset="0"/>
                      </a:endParaRPr>
                    </a:p>
                  </a:txBody>
                  <a:tcPr marL="68580" marR="68580" marT="0" marB="0"/>
                </a:tc>
                <a:tc>
                  <a:txBody>
                    <a:bodyPr/>
                    <a:lstStyle/>
                    <a:p>
                      <a:pPr>
                        <a:lnSpc>
                          <a:spcPct val="100000"/>
                        </a:lnSpc>
                        <a:spcAft>
                          <a:spcPts val="0"/>
                        </a:spcAft>
                      </a:pPr>
                      <a:endParaRPr lang="en-AU" sz="1400" dirty="0">
                        <a:latin typeface="Arial" pitchFamily="34" charset="0"/>
                        <a:ea typeface="Calibri"/>
                        <a:cs typeface="Arial" pitchFamily="34" charset="0"/>
                      </a:endParaRPr>
                    </a:p>
                  </a:txBody>
                  <a:tcPr marL="68580" marR="68580" marT="0" marB="0"/>
                </a:tc>
              </a:tr>
              <a:tr h="288000">
                <a:tc>
                  <a:txBody>
                    <a:bodyPr/>
                    <a:lstStyle/>
                    <a:p>
                      <a:pPr>
                        <a:lnSpc>
                          <a:spcPct val="100000"/>
                        </a:lnSpc>
                        <a:spcAft>
                          <a:spcPts val="0"/>
                        </a:spcAft>
                      </a:pPr>
                      <a:r>
                        <a:rPr lang="en-AU" sz="1400" dirty="0" smtClean="0">
                          <a:latin typeface="Arial" pitchFamily="34" charset="0"/>
                          <a:ea typeface="Calibri"/>
                          <a:cs typeface="Arial" pitchFamily="34" charset="0"/>
                        </a:rPr>
                        <a:t>Actual</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a:latin typeface="Arial" pitchFamily="34" charset="0"/>
                          <a:ea typeface="Calibri"/>
                          <a:cs typeface="Arial" pitchFamily="34" charset="0"/>
                        </a:rPr>
                        <a:t>56,740</a:t>
                      </a:r>
                      <a:endParaRPr lang="en-AU" sz="140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dirty="0">
                          <a:latin typeface="Arial" pitchFamily="34" charset="0"/>
                          <a:ea typeface="Calibri"/>
                          <a:cs typeface="Arial" pitchFamily="34" charset="0"/>
                        </a:rPr>
                        <a:t>1,810</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endParaRPr lang="en-AU" sz="1400" dirty="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r>
                        <a:rPr lang="en-AU" sz="1400" dirty="0">
                          <a:latin typeface="Arial" pitchFamily="34" charset="0"/>
                          <a:ea typeface="Calibri"/>
                          <a:cs typeface="Arial" pitchFamily="34" charset="0"/>
                        </a:rPr>
                        <a:t>3,280</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dirty="0">
                          <a:latin typeface="Arial" pitchFamily="34" charset="0"/>
                          <a:ea typeface="Calibri"/>
                          <a:cs typeface="Arial" pitchFamily="34" charset="0"/>
                        </a:rPr>
                        <a:t>100</a:t>
                      </a:r>
                      <a:endParaRPr lang="en-AU" sz="1400" dirty="0">
                        <a:latin typeface="Arial" pitchFamily="34" charset="0"/>
                        <a:ea typeface="Times New Roman"/>
                        <a:cs typeface="Arial" pitchFamily="34" charset="0"/>
                      </a:endParaRPr>
                    </a:p>
                  </a:txBody>
                  <a:tcPr marL="68580" marR="68580" marT="0" marB="0"/>
                </a:tc>
              </a:tr>
              <a:tr h="288000">
                <a:tc>
                  <a:txBody>
                    <a:bodyPr/>
                    <a:lstStyle/>
                    <a:p>
                      <a:pPr>
                        <a:lnSpc>
                          <a:spcPct val="100000"/>
                        </a:lnSpc>
                        <a:spcAft>
                          <a:spcPts val="0"/>
                        </a:spcAft>
                      </a:pPr>
                      <a:r>
                        <a:rPr lang="en-AU" sz="1400" dirty="0" smtClean="0">
                          <a:latin typeface="Arial" pitchFamily="34" charset="0"/>
                          <a:ea typeface="Calibri"/>
                          <a:cs typeface="Arial" pitchFamily="34" charset="0"/>
                        </a:rPr>
                        <a:t>Counterfactual</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a:latin typeface="Arial" pitchFamily="34" charset="0"/>
                          <a:ea typeface="Calibri"/>
                          <a:cs typeface="Arial" pitchFamily="34" charset="0"/>
                        </a:rPr>
                        <a:t>377,330</a:t>
                      </a:r>
                      <a:endParaRPr lang="en-AU" sz="140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i="0" dirty="0">
                          <a:latin typeface="Arial" pitchFamily="34" charset="0"/>
                          <a:ea typeface="Calibri"/>
                          <a:cs typeface="Arial" pitchFamily="34" charset="0"/>
                        </a:rPr>
                        <a:t>249,160</a:t>
                      </a:r>
                      <a:endParaRPr lang="en-AU" sz="1400" i="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r>
                        <a:rPr lang="en-AU" sz="1400" dirty="0">
                          <a:latin typeface="Arial" pitchFamily="34" charset="0"/>
                          <a:ea typeface="Calibri"/>
                          <a:cs typeface="Arial" pitchFamily="34" charset="0"/>
                        </a:rPr>
                        <a:t>21,800</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dirty="0">
                          <a:latin typeface="Arial" pitchFamily="34" charset="0"/>
                          <a:ea typeface="Calibri"/>
                          <a:cs typeface="Arial" pitchFamily="34" charset="0"/>
                        </a:rPr>
                        <a:t>14,400</a:t>
                      </a:r>
                      <a:endParaRPr lang="en-AU" sz="1400" dirty="0">
                        <a:latin typeface="Arial" pitchFamily="34" charset="0"/>
                        <a:ea typeface="Times New Roman"/>
                        <a:cs typeface="Arial" pitchFamily="34" charset="0"/>
                      </a:endParaRPr>
                    </a:p>
                  </a:txBody>
                  <a:tcPr marL="68580" marR="68580" marT="0" marB="0"/>
                </a:tc>
              </a:tr>
              <a:tr h="288000">
                <a:tc>
                  <a:txBody>
                    <a:bodyPr/>
                    <a:lstStyle/>
                    <a:p>
                      <a:pPr>
                        <a:lnSpc>
                          <a:spcPct val="100000"/>
                        </a:lnSpc>
                        <a:spcAft>
                          <a:spcPts val="0"/>
                        </a:spcAft>
                      </a:pPr>
                      <a:r>
                        <a:rPr lang="en-AU" sz="1400" b="1" dirty="0">
                          <a:latin typeface="Arial" pitchFamily="34" charset="0"/>
                          <a:ea typeface="Calibri"/>
                          <a:cs typeface="Arial" pitchFamily="34" charset="0"/>
                        </a:rPr>
                        <a:t>Male, 55 – 64</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endParaRPr lang="en-AU" sz="1400" dirty="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endParaRPr lang="en-AU" sz="1400" dirty="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endParaRPr lang="en-AU" sz="1400" dirty="0">
                        <a:latin typeface="Arial" pitchFamily="34" charset="0"/>
                        <a:ea typeface="Calibri"/>
                        <a:cs typeface="Arial" pitchFamily="34" charset="0"/>
                      </a:endParaRPr>
                    </a:p>
                  </a:txBody>
                  <a:tcPr marL="68580" marR="68580" marT="0" marB="0"/>
                </a:tc>
              </a:tr>
              <a:tr h="288000">
                <a:tc>
                  <a:txBody>
                    <a:bodyPr/>
                    <a:lstStyle/>
                    <a:p>
                      <a:pPr>
                        <a:lnSpc>
                          <a:spcPct val="100000"/>
                        </a:lnSpc>
                        <a:spcAft>
                          <a:spcPts val="0"/>
                        </a:spcAft>
                      </a:pPr>
                      <a:r>
                        <a:rPr lang="en-AU" sz="1400" dirty="0" smtClean="0">
                          <a:latin typeface="Arial" pitchFamily="34" charset="0"/>
                          <a:ea typeface="Calibri"/>
                          <a:cs typeface="Arial" pitchFamily="34" charset="0"/>
                        </a:rPr>
                        <a:t>Actual</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a:latin typeface="Arial" pitchFamily="34" charset="0"/>
                          <a:ea typeface="Calibri"/>
                          <a:cs typeface="Arial" pitchFamily="34" charset="0"/>
                        </a:rPr>
                        <a:t>145,710</a:t>
                      </a:r>
                      <a:endParaRPr lang="en-AU" sz="140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dirty="0">
                          <a:latin typeface="Arial" pitchFamily="34" charset="0"/>
                          <a:ea typeface="Calibri"/>
                          <a:cs typeface="Arial" pitchFamily="34" charset="0"/>
                        </a:rPr>
                        <a:t>34,400</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r>
                        <a:rPr lang="en-AU" sz="1400" dirty="0">
                          <a:latin typeface="Arial" pitchFamily="34" charset="0"/>
                          <a:ea typeface="Calibri"/>
                          <a:cs typeface="Arial" pitchFamily="34" charset="0"/>
                        </a:rPr>
                        <a:t>8,420</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dirty="0">
                          <a:latin typeface="Arial" pitchFamily="34" charset="0"/>
                          <a:ea typeface="Calibri"/>
                          <a:cs typeface="Arial" pitchFamily="34" charset="0"/>
                        </a:rPr>
                        <a:t>1,990</a:t>
                      </a:r>
                      <a:endParaRPr lang="en-AU" sz="1400" dirty="0">
                        <a:latin typeface="Arial" pitchFamily="34" charset="0"/>
                        <a:ea typeface="Times New Roman"/>
                        <a:cs typeface="Arial" pitchFamily="34" charset="0"/>
                      </a:endParaRPr>
                    </a:p>
                  </a:txBody>
                  <a:tcPr marL="68580" marR="68580" marT="0" marB="0"/>
                </a:tc>
              </a:tr>
              <a:tr h="288000">
                <a:tc>
                  <a:txBody>
                    <a:bodyPr/>
                    <a:lstStyle/>
                    <a:p>
                      <a:pPr>
                        <a:lnSpc>
                          <a:spcPct val="100000"/>
                        </a:lnSpc>
                        <a:spcAft>
                          <a:spcPts val="0"/>
                        </a:spcAft>
                      </a:pPr>
                      <a:r>
                        <a:rPr lang="en-AU" sz="1400" dirty="0" smtClean="0">
                          <a:latin typeface="Arial" pitchFamily="34" charset="0"/>
                          <a:ea typeface="Calibri"/>
                          <a:cs typeface="Arial" pitchFamily="34" charset="0"/>
                        </a:rPr>
                        <a:t>Counterfactual</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dirty="0">
                          <a:latin typeface="Arial" pitchFamily="34" charset="0"/>
                          <a:ea typeface="Calibri"/>
                          <a:cs typeface="Arial" pitchFamily="34" charset="0"/>
                        </a:rPr>
                        <a:t>322,220</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a:latin typeface="Arial" pitchFamily="34" charset="0"/>
                          <a:ea typeface="Calibri"/>
                          <a:cs typeface="Arial" pitchFamily="34" charset="0"/>
                        </a:rPr>
                        <a:t>208,220</a:t>
                      </a:r>
                      <a:endParaRPr lang="en-AU" sz="140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r>
                        <a:rPr lang="en-AU" sz="1400" dirty="0">
                          <a:latin typeface="Arial" pitchFamily="34" charset="0"/>
                          <a:ea typeface="Calibri"/>
                          <a:cs typeface="Arial" pitchFamily="34" charset="0"/>
                        </a:rPr>
                        <a:t>18,620</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dirty="0">
                          <a:latin typeface="Arial" pitchFamily="34" charset="0"/>
                          <a:ea typeface="Calibri"/>
                          <a:cs typeface="Arial" pitchFamily="34" charset="0"/>
                        </a:rPr>
                        <a:t>12,030</a:t>
                      </a:r>
                      <a:endParaRPr lang="en-AU" sz="1400" dirty="0">
                        <a:latin typeface="Arial" pitchFamily="34" charset="0"/>
                        <a:ea typeface="Times New Roman"/>
                        <a:cs typeface="Arial" pitchFamily="34" charset="0"/>
                      </a:endParaRPr>
                    </a:p>
                  </a:txBody>
                  <a:tcPr marL="68580" marR="68580" marT="0" marB="0"/>
                </a:tc>
              </a:tr>
              <a:tr h="288000">
                <a:tc>
                  <a:txBody>
                    <a:bodyPr/>
                    <a:lstStyle/>
                    <a:p>
                      <a:pPr>
                        <a:lnSpc>
                          <a:spcPct val="100000"/>
                        </a:lnSpc>
                        <a:spcAft>
                          <a:spcPts val="0"/>
                        </a:spcAft>
                      </a:pPr>
                      <a:r>
                        <a:rPr lang="en-AU" sz="1400" b="1" dirty="0">
                          <a:latin typeface="Arial" pitchFamily="34" charset="0"/>
                          <a:ea typeface="Calibri"/>
                          <a:cs typeface="Arial" pitchFamily="34" charset="0"/>
                        </a:rPr>
                        <a:t>Female, 45 – 54</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endParaRPr lang="en-AU" sz="1400" dirty="0">
                        <a:latin typeface="Arial" pitchFamily="34" charset="0"/>
                        <a:ea typeface="Calibri"/>
                        <a:cs typeface="Arial" pitchFamily="34" charset="0"/>
                      </a:endParaRPr>
                    </a:p>
                  </a:txBody>
                  <a:tcPr marL="68580" marR="68580" marT="0" marB="0"/>
                </a:tc>
              </a:tr>
              <a:tr h="288000">
                <a:tc>
                  <a:txBody>
                    <a:bodyPr/>
                    <a:lstStyle/>
                    <a:p>
                      <a:pPr>
                        <a:lnSpc>
                          <a:spcPct val="100000"/>
                        </a:lnSpc>
                        <a:spcAft>
                          <a:spcPts val="0"/>
                        </a:spcAft>
                      </a:pPr>
                      <a:r>
                        <a:rPr lang="en-AU" sz="1400" dirty="0" smtClean="0">
                          <a:latin typeface="Arial" pitchFamily="34" charset="0"/>
                          <a:ea typeface="Calibri"/>
                          <a:cs typeface="Arial" pitchFamily="34" charset="0"/>
                        </a:rPr>
                        <a:t>Actual</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a:latin typeface="Arial" pitchFamily="34" charset="0"/>
                          <a:ea typeface="Calibri"/>
                          <a:cs typeface="Arial" pitchFamily="34" charset="0"/>
                        </a:rPr>
                        <a:t>76,100</a:t>
                      </a:r>
                      <a:endParaRPr lang="en-AU" sz="140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dirty="0">
                          <a:latin typeface="Arial" pitchFamily="34" charset="0"/>
                          <a:ea typeface="Calibri"/>
                          <a:cs typeface="Arial" pitchFamily="34" charset="0"/>
                        </a:rPr>
                        <a:t>830</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r>
                        <a:rPr lang="en-AU" sz="1400">
                          <a:latin typeface="Arial" pitchFamily="34" charset="0"/>
                          <a:ea typeface="Calibri"/>
                          <a:cs typeface="Arial" pitchFamily="34" charset="0"/>
                        </a:rPr>
                        <a:t>3,850</a:t>
                      </a:r>
                      <a:endParaRPr lang="en-AU" sz="140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dirty="0">
                          <a:latin typeface="Arial" pitchFamily="34" charset="0"/>
                          <a:ea typeface="Calibri"/>
                          <a:cs typeface="Arial" pitchFamily="34" charset="0"/>
                        </a:rPr>
                        <a:t>40</a:t>
                      </a:r>
                      <a:endParaRPr lang="en-AU" sz="1400" dirty="0">
                        <a:latin typeface="Arial" pitchFamily="34" charset="0"/>
                        <a:ea typeface="Times New Roman"/>
                        <a:cs typeface="Arial" pitchFamily="34" charset="0"/>
                      </a:endParaRPr>
                    </a:p>
                  </a:txBody>
                  <a:tcPr marL="68580" marR="68580" marT="0" marB="0"/>
                </a:tc>
              </a:tr>
              <a:tr h="288000">
                <a:tc>
                  <a:txBody>
                    <a:bodyPr/>
                    <a:lstStyle/>
                    <a:p>
                      <a:pPr>
                        <a:lnSpc>
                          <a:spcPct val="100000"/>
                        </a:lnSpc>
                        <a:spcAft>
                          <a:spcPts val="0"/>
                        </a:spcAft>
                      </a:pPr>
                      <a:r>
                        <a:rPr lang="en-AU" sz="1400" dirty="0" smtClean="0">
                          <a:latin typeface="Arial" pitchFamily="34" charset="0"/>
                          <a:ea typeface="Calibri"/>
                          <a:cs typeface="Arial" pitchFamily="34" charset="0"/>
                        </a:rPr>
                        <a:t>Counterfactual</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a:latin typeface="Arial" pitchFamily="34" charset="0"/>
                          <a:ea typeface="Calibri"/>
                          <a:cs typeface="Arial" pitchFamily="34" charset="0"/>
                        </a:rPr>
                        <a:t>246,480</a:t>
                      </a:r>
                      <a:endParaRPr lang="en-AU" sz="140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a:latin typeface="Arial" pitchFamily="34" charset="0"/>
                          <a:ea typeface="Calibri"/>
                          <a:cs typeface="Arial" pitchFamily="34" charset="0"/>
                        </a:rPr>
                        <a:t>170,040</a:t>
                      </a:r>
                      <a:endParaRPr lang="en-AU" sz="140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r>
                        <a:rPr lang="en-AU" sz="1400">
                          <a:latin typeface="Arial" pitchFamily="34" charset="0"/>
                          <a:ea typeface="Calibri"/>
                          <a:cs typeface="Arial" pitchFamily="34" charset="0"/>
                        </a:rPr>
                        <a:t>12,470</a:t>
                      </a:r>
                      <a:endParaRPr lang="en-AU" sz="140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dirty="0">
                          <a:latin typeface="Arial" pitchFamily="34" charset="0"/>
                          <a:ea typeface="Calibri"/>
                          <a:cs typeface="Arial" pitchFamily="34" charset="0"/>
                        </a:rPr>
                        <a:t>8,600</a:t>
                      </a:r>
                      <a:endParaRPr lang="en-AU" sz="1400" dirty="0">
                        <a:latin typeface="Arial" pitchFamily="34" charset="0"/>
                        <a:ea typeface="Times New Roman"/>
                        <a:cs typeface="Arial" pitchFamily="34" charset="0"/>
                      </a:endParaRPr>
                    </a:p>
                  </a:txBody>
                  <a:tcPr marL="68580" marR="68580" marT="0" marB="0"/>
                </a:tc>
              </a:tr>
              <a:tr h="288000">
                <a:tc>
                  <a:txBody>
                    <a:bodyPr/>
                    <a:lstStyle/>
                    <a:p>
                      <a:pPr>
                        <a:lnSpc>
                          <a:spcPct val="100000"/>
                        </a:lnSpc>
                        <a:spcAft>
                          <a:spcPts val="0"/>
                        </a:spcAft>
                      </a:pPr>
                      <a:r>
                        <a:rPr lang="en-AU" sz="1400" b="1" dirty="0">
                          <a:latin typeface="Arial" pitchFamily="34" charset="0"/>
                          <a:ea typeface="Calibri"/>
                          <a:cs typeface="Arial" pitchFamily="34" charset="0"/>
                        </a:rPr>
                        <a:t>Female, 55 – 64</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endParaRPr lang="en-AU" sz="1400" dirty="0">
                        <a:latin typeface="Arial" pitchFamily="34" charset="0"/>
                        <a:ea typeface="Calibri"/>
                        <a:cs typeface="Arial" pitchFamily="34" charset="0"/>
                      </a:endParaRPr>
                    </a:p>
                  </a:txBody>
                  <a:tcPr marL="68580" marR="68580" marT="0" marB="0"/>
                </a:tc>
              </a:tr>
              <a:tr h="288000">
                <a:tc>
                  <a:txBody>
                    <a:bodyPr/>
                    <a:lstStyle/>
                    <a:p>
                      <a:pPr>
                        <a:lnSpc>
                          <a:spcPct val="100000"/>
                        </a:lnSpc>
                        <a:spcAft>
                          <a:spcPts val="0"/>
                        </a:spcAft>
                      </a:pPr>
                      <a:r>
                        <a:rPr lang="en-AU" sz="1400" dirty="0" smtClean="0">
                          <a:latin typeface="Arial" pitchFamily="34" charset="0"/>
                          <a:ea typeface="Calibri"/>
                          <a:cs typeface="Arial" pitchFamily="34" charset="0"/>
                        </a:rPr>
                        <a:t>Actual</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a:latin typeface="Arial" pitchFamily="34" charset="0"/>
                          <a:ea typeface="Calibri"/>
                          <a:cs typeface="Arial" pitchFamily="34" charset="0"/>
                        </a:rPr>
                        <a:t>103,440</a:t>
                      </a:r>
                      <a:endParaRPr lang="en-AU" sz="140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a:latin typeface="Arial" pitchFamily="34" charset="0"/>
                          <a:ea typeface="Calibri"/>
                          <a:cs typeface="Arial" pitchFamily="34" charset="0"/>
                        </a:rPr>
                        <a:t>9,410</a:t>
                      </a:r>
                      <a:endParaRPr lang="en-AU" sz="140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r>
                        <a:rPr lang="en-AU" sz="1400">
                          <a:latin typeface="Arial" pitchFamily="34" charset="0"/>
                          <a:ea typeface="Calibri"/>
                          <a:cs typeface="Arial" pitchFamily="34" charset="0"/>
                        </a:rPr>
                        <a:t>5,230</a:t>
                      </a:r>
                      <a:endParaRPr lang="en-AU" sz="140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dirty="0">
                          <a:latin typeface="Arial" pitchFamily="34" charset="0"/>
                          <a:ea typeface="Calibri"/>
                          <a:cs typeface="Arial" pitchFamily="34" charset="0"/>
                        </a:rPr>
                        <a:t>480</a:t>
                      </a:r>
                      <a:endParaRPr lang="en-AU" sz="1400" dirty="0">
                        <a:latin typeface="Arial" pitchFamily="34" charset="0"/>
                        <a:ea typeface="Times New Roman"/>
                        <a:cs typeface="Arial" pitchFamily="34" charset="0"/>
                      </a:endParaRPr>
                    </a:p>
                  </a:txBody>
                  <a:tcPr marL="68580" marR="68580" marT="0" marB="0"/>
                </a:tc>
              </a:tr>
              <a:tr h="288000">
                <a:tc>
                  <a:txBody>
                    <a:bodyPr/>
                    <a:lstStyle/>
                    <a:p>
                      <a:pPr>
                        <a:lnSpc>
                          <a:spcPct val="100000"/>
                        </a:lnSpc>
                        <a:spcAft>
                          <a:spcPts val="0"/>
                        </a:spcAft>
                      </a:pPr>
                      <a:r>
                        <a:rPr lang="en-AU" sz="1400" dirty="0" smtClean="0">
                          <a:latin typeface="Arial" pitchFamily="34" charset="0"/>
                          <a:ea typeface="Calibri"/>
                          <a:cs typeface="Arial" pitchFamily="34" charset="0"/>
                        </a:rPr>
                        <a:t>Counterfactual</a:t>
                      </a:r>
                      <a:endParaRPr lang="en-AU" sz="1400" dirty="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a:latin typeface="Arial" pitchFamily="34" charset="0"/>
                          <a:ea typeface="Calibri"/>
                          <a:cs typeface="Arial" pitchFamily="34" charset="0"/>
                        </a:rPr>
                        <a:t>189,200</a:t>
                      </a:r>
                      <a:endParaRPr lang="en-AU" sz="140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a:latin typeface="Arial" pitchFamily="34" charset="0"/>
                          <a:ea typeface="Calibri"/>
                          <a:cs typeface="Arial" pitchFamily="34" charset="0"/>
                        </a:rPr>
                        <a:t>120,650</a:t>
                      </a:r>
                      <a:endParaRPr lang="en-AU" sz="140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endParaRPr lang="en-AU" sz="1400">
                        <a:latin typeface="Arial" pitchFamily="34" charset="0"/>
                        <a:ea typeface="Calibri"/>
                        <a:cs typeface="Arial" pitchFamily="34" charset="0"/>
                      </a:endParaRPr>
                    </a:p>
                  </a:txBody>
                  <a:tcPr marL="68580" marR="68580" marT="0" marB="0"/>
                </a:tc>
                <a:tc>
                  <a:txBody>
                    <a:bodyPr/>
                    <a:lstStyle/>
                    <a:p>
                      <a:pPr algn="ctr">
                        <a:lnSpc>
                          <a:spcPct val="100000"/>
                        </a:lnSpc>
                        <a:spcAft>
                          <a:spcPts val="0"/>
                        </a:spcAft>
                      </a:pPr>
                      <a:r>
                        <a:rPr lang="en-AU" sz="1400">
                          <a:latin typeface="Arial" pitchFamily="34" charset="0"/>
                          <a:ea typeface="Calibri"/>
                          <a:cs typeface="Arial" pitchFamily="34" charset="0"/>
                        </a:rPr>
                        <a:t>9,570</a:t>
                      </a:r>
                      <a:endParaRPr lang="en-AU" sz="1400">
                        <a:latin typeface="Arial" pitchFamily="34" charset="0"/>
                        <a:ea typeface="Times New Roman"/>
                        <a:cs typeface="Arial" pitchFamily="34" charset="0"/>
                      </a:endParaRPr>
                    </a:p>
                  </a:txBody>
                  <a:tcPr marL="68580" marR="68580" marT="0" marB="0"/>
                </a:tc>
                <a:tc>
                  <a:txBody>
                    <a:bodyPr/>
                    <a:lstStyle/>
                    <a:p>
                      <a:pPr algn="ctr">
                        <a:lnSpc>
                          <a:spcPct val="100000"/>
                        </a:lnSpc>
                        <a:spcAft>
                          <a:spcPts val="0"/>
                        </a:spcAft>
                      </a:pPr>
                      <a:r>
                        <a:rPr lang="en-AU" sz="1400" dirty="0">
                          <a:latin typeface="Arial" pitchFamily="34" charset="0"/>
                          <a:ea typeface="Calibri"/>
                          <a:cs typeface="Arial" pitchFamily="34" charset="0"/>
                        </a:rPr>
                        <a:t>6,100</a:t>
                      </a:r>
                      <a:endParaRPr lang="en-AU" sz="1400" dirty="0">
                        <a:latin typeface="Arial" pitchFamily="34" charset="0"/>
                        <a:ea typeface="Times New Roman"/>
                        <a:cs typeface="Arial" pitchFamily="34" charset="0"/>
                      </a:endParaRPr>
                    </a:p>
                  </a:txBody>
                  <a:tcPr marL="68580" marR="68580" marT="0" marB="0"/>
                </a:tc>
              </a:tr>
            </a:tbl>
          </a:graphicData>
        </a:graphic>
      </p:graphicFrame>
      <p:sp>
        <p:nvSpPr>
          <p:cNvPr id="5" name="TextBox 4"/>
          <p:cNvSpPr txBox="1"/>
          <p:nvPr/>
        </p:nvSpPr>
        <p:spPr>
          <a:xfrm>
            <a:off x="285720" y="1285860"/>
            <a:ext cx="8572560" cy="830997"/>
          </a:xfrm>
          <a:prstGeom prst="rect">
            <a:avLst/>
          </a:prstGeom>
          <a:noFill/>
        </p:spPr>
        <p:txBody>
          <a:bodyPr wrap="square" rtlCol="0">
            <a:spAutoFit/>
          </a:bodyPr>
          <a:lstStyle/>
          <a:p>
            <a:pPr algn="ctr"/>
            <a:r>
              <a:rPr lang="en-AU" sz="1600" b="1" dirty="0" smtClean="0"/>
              <a:t>Comparisons of actual total savings and annuity at age 65 for those not in the labour force due to ill health with the counterfactual total savings and annuity at age 65 if they were employed and had no chronic condition</a:t>
            </a:r>
            <a:endParaRPr lang="en-AU" sz="1600" b="1" dirty="0"/>
          </a:p>
        </p:txBody>
      </p:sp>
      <p:sp>
        <p:nvSpPr>
          <p:cNvPr id="6" name="TextBox 5"/>
          <p:cNvSpPr txBox="1"/>
          <p:nvPr/>
        </p:nvSpPr>
        <p:spPr>
          <a:xfrm>
            <a:off x="179512" y="6519446"/>
            <a:ext cx="4055919" cy="276999"/>
          </a:xfrm>
          <a:prstGeom prst="rect">
            <a:avLst/>
          </a:prstGeom>
          <a:noFill/>
        </p:spPr>
        <p:txBody>
          <a:bodyPr wrap="none" rtlCol="0">
            <a:spAutoFit/>
          </a:bodyPr>
          <a:lstStyle/>
          <a:p>
            <a:r>
              <a:rPr lang="en-AU" sz="1200" dirty="0" smtClean="0"/>
              <a:t>Kelly et al. </a:t>
            </a:r>
            <a:r>
              <a:rPr lang="en-AU" sz="1200" i="1" dirty="0" smtClean="0"/>
              <a:t>The Economic Record</a:t>
            </a:r>
            <a:r>
              <a:rPr lang="en-AU" sz="1200" dirty="0" smtClean="0"/>
              <a:t> 2012, 88(283):576-584</a:t>
            </a:r>
            <a:endParaRPr lang="en-AU" sz="1200" dirty="0"/>
          </a:p>
        </p:txBody>
      </p:sp>
    </p:spTree>
    <p:extLst>
      <p:ext uri="{BB962C8B-B14F-4D97-AF65-F5344CB8AC3E}">
        <p14:creationId xmlns:p14="http://schemas.microsoft.com/office/powerpoint/2010/main" val="7654283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a:t>
            </a:r>
            <a:endParaRPr lang="en-AU" dirty="0"/>
          </a:p>
        </p:txBody>
      </p:sp>
      <p:sp>
        <p:nvSpPr>
          <p:cNvPr id="3" name="Content Placeholder 2"/>
          <p:cNvSpPr>
            <a:spLocks noGrp="1"/>
          </p:cNvSpPr>
          <p:nvPr>
            <p:ph idx="1"/>
          </p:nvPr>
        </p:nvSpPr>
        <p:spPr/>
        <p:txBody>
          <a:bodyPr>
            <a:normAutofit/>
          </a:bodyPr>
          <a:lstStyle/>
          <a:p>
            <a:pPr>
              <a:lnSpc>
                <a:spcPct val="90000"/>
              </a:lnSpc>
            </a:pPr>
            <a:r>
              <a:rPr lang="en-AU" dirty="0" smtClean="0"/>
              <a:t>Chronic conditions are associated with people being out of the labour force</a:t>
            </a:r>
          </a:p>
          <a:p>
            <a:pPr>
              <a:lnSpc>
                <a:spcPct val="90000"/>
              </a:lnSpc>
            </a:pPr>
            <a:r>
              <a:rPr lang="en-AU" dirty="0" smtClean="0"/>
              <a:t>Economic costs of labour market withdrawal because of ill health (costs of productivity lost) are substantial.</a:t>
            </a:r>
          </a:p>
          <a:p>
            <a:pPr>
              <a:lnSpc>
                <a:spcPct val="90000"/>
              </a:lnSpc>
            </a:pPr>
            <a:r>
              <a:rPr lang="en-AU" dirty="0"/>
              <a:t>In addition to the health burden caused by these conditions, they also  contribute to economic disadvantage due to impacts on labour force participation</a:t>
            </a:r>
            <a:r>
              <a:rPr lang="en-AU" dirty="0" smtClean="0"/>
              <a:t>.</a:t>
            </a:r>
          </a:p>
          <a:p>
            <a:pPr>
              <a:lnSpc>
                <a:spcPct val="90000"/>
              </a:lnSpc>
            </a:pPr>
            <a:r>
              <a:rPr lang="en-AU" dirty="0" smtClean="0"/>
              <a:t>People who retire early due to chronic condition are left with reduced savings to finance their retirement years resulting in lower living standards in retirement.</a:t>
            </a:r>
          </a:p>
          <a:p>
            <a:pPr>
              <a:lnSpc>
                <a:spcPct val="90000"/>
              </a:lnSpc>
            </a:pPr>
            <a:r>
              <a:rPr lang="en-AU" dirty="0" smtClean="0"/>
              <a:t>Exiting the workforce as a result of ill health is costly not only to individuals and but also to governments (i.e. lost tax revenue and increased transfer payments)</a:t>
            </a:r>
          </a:p>
          <a:p>
            <a:pPr>
              <a:lnSpc>
                <a:spcPct val="90000"/>
              </a:lnSpc>
            </a:pPr>
            <a:endParaRPr lang="en-AU" dirty="0" smtClean="0"/>
          </a:p>
          <a:p>
            <a:pPr>
              <a:lnSpc>
                <a:spcPct val="90000"/>
              </a:lnSpc>
            </a:pPr>
            <a:endParaRPr lang="en-AU" dirty="0" smtClean="0"/>
          </a:p>
          <a:p>
            <a:pPr>
              <a:lnSpc>
                <a:spcPct val="90000"/>
              </a:lnSpc>
            </a:pPr>
            <a:endParaRPr lang="en-AU" dirty="0" smtClean="0"/>
          </a:p>
          <a:p>
            <a:pPr>
              <a:lnSpc>
                <a:spcPct val="90000"/>
              </a:lnSpc>
            </a:pPr>
            <a:endParaRPr lang="en-AU" dirty="0" smtClean="0"/>
          </a:p>
        </p:txBody>
      </p:sp>
      <p:sp>
        <p:nvSpPr>
          <p:cNvPr id="4" name="Slide Number Placeholder 3"/>
          <p:cNvSpPr>
            <a:spLocks noGrp="1"/>
          </p:cNvSpPr>
          <p:nvPr>
            <p:ph type="sldNum" sz="quarter" idx="12"/>
          </p:nvPr>
        </p:nvSpPr>
        <p:spPr/>
        <p:txBody>
          <a:bodyPr/>
          <a:lstStyle/>
          <a:p>
            <a:fld id="{5EB0718A-1B3D-42D2-9A2B-FB6CFA4B4E8D}" type="slidenum">
              <a:rPr lang="en-AU" smtClean="0"/>
              <a:pPr/>
              <a:t>25</a:t>
            </a:fld>
            <a:endParaRPr lang="en-AU"/>
          </a:p>
        </p:txBody>
      </p:sp>
      <p:sp>
        <p:nvSpPr>
          <p:cNvPr id="5" name="Text Placeholder 4"/>
          <p:cNvSpPr>
            <a:spLocks noGrp="1"/>
          </p:cNvSpPr>
          <p:nvPr>
            <p:ph type="body" sz="quarter" idx="13"/>
          </p:nvPr>
        </p:nvSpPr>
        <p:spPr/>
        <p:txBody>
          <a:bodyPr/>
          <a:lstStyle/>
          <a:p>
            <a:endParaRPr lang="en-AU" dirty="0" smtClean="0"/>
          </a:p>
          <a:p>
            <a:endParaRPr lang="en-AU" dirty="0"/>
          </a:p>
        </p:txBody>
      </p:sp>
    </p:spTree>
    <p:extLst>
      <p:ext uri="{BB962C8B-B14F-4D97-AF65-F5344CB8AC3E}">
        <p14:creationId xmlns:p14="http://schemas.microsoft.com/office/powerpoint/2010/main" val="31964919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Health&amp;WealthMOD</a:t>
            </a:r>
            <a:endParaRPr lang="en-US" dirty="0"/>
          </a:p>
        </p:txBody>
      </p:sp>
      <p:sp>
        <p:nvSpPr>
          <p:cNvPr id="3" name="Content Placeholder 2"/>
          <p:cNvSpPr>
            <a:spLocks noGrp="1"/>
          </p:cNvSpPr>
          <p:nvPr>
            <p:ph idx="1"/>
          </p:nvPr>
        </p:nvSpPr>
        <p:spPr/>
        <p:txBody>
          <a:bodyPr/>
          <a:lstStyle/>
          <a:p>
            <a:r>
              <a:rPr lang="en-AU" dirty="0" err="1" smtClean="0"/>
              <a:t>Health&amp;WealthMOD</a:t>
            </a:r>
            <a:r>
              <a:rPr lang="en-AU" dirty="0" smtClean="0"/>
              <a:t>: a cross-sectional model</a:t>
            </a:r>
          </a:p>
          <a:p>
            <a:pPr>
              <a:buNone/>
            </a:pPr>
            <a:r>
              <a:rPr lang="en-AU" dirty="0" smtClean="0"/>
              <a:t>Does not capture the long-term impacts of </a:t>
            </a:r>
          </a:p>
          <a:p>
            <a:pPr lvl="1"/>
            <a:r>
              <a:rPr lang="en-AU" dirty="0" smtClean="0"/>
              <a:t>demographic change</a:t>
            </a:r>
          </a:p>
          <a:p>
            <a:pPr lvl="1"/>
            <a:r>
              <a:rPr lang="en-AU" dirty="0" smtClean="0"/>
              <a:t>the changing labour force participation patterns of older working aged population</a:t>
            </a:r>
          </a:p>
          <a:p>
            <a:pPr lvl="1"/>
            <a:r>
              <a:rPr lang="en-AU" dirty="0" smtClean="0"/>
              <a:t>change in wealth accumulation patterns</a:t>
            </a:r>
          </a:p>
          <a:p>
            <a:pPr lvl="1"/>
            <a:r>
              <a:rPr lang="en-AU" dirty="0" smtClean="0"/>
              <a:t>trends in major chronic conditions affecting the older workforce</a:t>
            </a:r>
          </a:p>
          <a:p>
            <a:pPr lvl="2"/>
            <a:endParaRPr lang="en-US" dirty="0"/>
          </a:p>
        </p:txBody>
      </p:sp>
      <p:sp>
        <p:nvSpPr>
          <p:cNvPr id="4" name="Slide Number Placeholder 3"/>
          <p:cNvSpPr>
            <a:spLocks noGrp="1"/>
          </p:cNvSpPr>
          <p:nvPr>
            <p:ph type="sldNum" sz="quarter" idx="12"/>
          </p:nvPr>
        </p:nvSpPr>
        <p:spPr/>
        <p:txBody>
          <a:bodyPr/>
          <a:lstStyle/>
          <a:p>
            <a:fld id="{5EB0718A-1B3D-42D2-9A2B-FB6CFA4B4E8D}" type="slidenum">
              <a:rPr lang="en-AU" smtClean="0"/>
              <a:pPr/>
              <a:t>26</a:t>
            </a:fld>
            <a:endParaRPr lang="en-AU"/>
          </a:p>
        </p:txBody>
      </p:sp>
      <p:sp>
        <p:nvSpPr>
          <p:cNvPr id="5" name="Text Placeholder 4"/>
          <p:cNvSpPr>
            <a:spLocks noGrp="1"/>
          </p:cNvSpPr>
          <p:nvPr>
            <p:ph type="body" sz="quarter" idx="13"/>
          </p:nvPr>
        </p:nvSpPr>
        <p:spPr/>
        <p:txBody>
          <a:bodyPr>
            <a:normAutofit fontScale="92500"/>
          </a:bodyPr>
          <a:lstStyle/>
          <a:p>
            <a:pPr>
              <a:lnSpc>
                <a:spcPct val="100000"/>
              </a:lnSpc>
            </a:pPr>
            <a:r>
              <a:rPr lang="en-US" dirty="0" smtClean="0"/>
              <a:t>What will be the economic impacts of early retirement due to ill health in future?</a:t>
            </a:r>
            <a:endParaRPr lang="en-US" dirty="0"/>
          </a:p>
        </p:txBody>
      </p:sp>
    </p:spTree>
    <p:extLst>
      <p:ext uri="{BB962C8B-B14F-4D97-AF65-F5344CB8AC3E}">
        <p14:creationId xmlns:p14="http://schemas.microsoft.com/office/powerpoint/2010/main" val="24028595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Slide Number Placeholder 2"/>
          <p:cNvSpPr>
            <a:spLocks noGrp="1"/>
          </p:cNvSpPr>
          <p:nvPr>
            <p:ph type="sldNum" sz="quarter" idx="10"/>
          </p:nvPr>
        </p:nvSpPr>
        <p:spPr/>
        <p:txBody>
          <a:bodyPr/>
          <a:lstStyle/>
          <a:p>
            <a:fld id="{5EB0718A-1B3D-42D2-9A2B-FB6CFA4B4E8D}" type="slidenum">
              <a:rPr lang="en-AU" smtClean="0"/>
              <a:pPr/>
              <a:t>27</a:t>
            </a:fld>
            <a:endParaRPr lang="en-AU" dirty="0"/>
          </a:p>
        </p:txBody>
      </p:sp>
      <p:sp>
        <p:nvSpPr>
          <p:cNvPr id="5" name="Rectangle 4"/>
          <p:cNvSpPr/>
          <p:nvPr/>
        </p:nvSpPr>
        <p:spPr>
          <a:xfrm>
            <a:off x="575556" y="3081154"/>
            <a:ext cx="7992888" cy="707886"/>
          </a:xfrm>
          <a:prstGeom prst="rect">
            <a:avLst/>
          </a:prstGeom>
        </p:spPr>
        <p:txBody>
          <a:bodyPr wrap="square">
            <a:spAutoFit/>
          </a:bodyPr>
          <a:lstStyle/>
          <a:p>
            <a:pPr algn="ctr"/>
            <a:r>
              <a:rPr lang="en-AU" sz="4000" dirty="0" smtClean="0">
                <a:solidFill>
                  <a:srgbClr val="000080"/>
                </a:solidFill>
              </a:rPr>
              <a:t>Health&amp;WealthMOD2030</a:t>
            </a:r>
            <a:endParaRPr lang="en-AU" sz="4000" dirty="0"/>
          </a:p>
        </p:txBody>
      </p:sp>
    </p:spTree>
    <p:extLst>
      <p:ext uri="{BB962C8B-B14F-4D97-AF65-F5344CB8AC3E}">
        <p14:creationId xmlns:p14="http://schemas.microsoft.com/office/powerpoint/2010/main" val="22592593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Health&amp;WealthMOD2030</a:t>
            </a:r>
            <a:endParaRPr lang="en-AU" dirty="0"/>
          </a:p>
        </p:txBody>
      </p:sp>
      <p:sp>
        <p:nvSpPr>
          <p:cNvPr id="3" name="Content Placeholder 2"/>
          <p:cNvSpPr>
            <a:spLocks noGrp="1"/>
          </p:cNvSpPr>
          <p:nvPr>
            <p:ph idx="1"/>
          </p:nvPr>
        </p:nvSpPr>
        <p:spPr/>
        <p:txBody>
          <a:bodyPr/>
          <a:lstStyle/>
          <a:p>
            <a:pPr marL="174625" lvl="1" indent="-174625">
              <a:buFont typeface="Arial" pitchFamily="34" charset="0"/>
              <a:buChar char="•"/>
            </a:pPr>
            <a:r>
              <a:rPr lang="en-AU" sz="2000" dirty="0" smtClean="0"/>
              <a:t>Funded </a:t>
            </a:r>
            <a:r>
              <a:rPr lang="en-AU" sz="2000" dirty="0"/>
              <a:t>by ARC linkage project grant with Pfizer Australia as an industry </a:t>
            </a:r>
            <a:r>
              <a:rPr lang="en-AU" sz="2000" dirty="0" smtClean="0"/>
              <a:t>partner</a:t>
            </a:r>
          </a:p>
          <a:p>
            <a:r>
              <a:rPr lang="en-AU" dirty="0" smtClean="0"/>
              <a:t>A </a:t>
            </a:r>
            <a:r>
              <a:rPr lang="en-AU" dirty="0" err="1"/>
              <a:t>microsimulation</a:t>
            </a:r>
            <a:r>
              <a:rPr lang="en-AU" dirty="0"/>
              <a:t> model of long term economic impacts of ill health on older working aged Australians and the Australian government</a:t>
            </a:r>
          </a:p>
          <a:p>
            <a:r>
              <a:rPr lang="en-AU" dirty="0"/>
              <a:t>Takes into account the significant socio-demographic and economic changes and trends in major chronic conditions predicted to occur between </a:t>
            </a:r>
            <a:r>
              <a:rPr lang="en-AU" dirty="0" smtClean="0"/>
              <a:t>2010 and </a:t>
            </a:r>
            <a:r>
              <a:rPr lang="en-AU" dirty="0"/>
              <a:t>2030</a:t>
            </a:r>
          </a:p>
          <a:p>
            <a:r>
              <a:rPr lang="en-AU" dirty="0"/>
              <a:t>Estimates the economic impacts of early retirement due to ill health to individuals and the government in every five years from </a:t>
            </a:r>
            <a:r>
              <a:rPr lang="en-AU" dirty="0" smtClean="0"/>
              <a:t>2010 </a:t>
            </a:r>
            <a:r>
              <a:rPr lang="en-AU" dirty="0"/>
              <a:t>to </a:t>
            </a:r>
            <a:r>
              <a:rPr lang="en-AU" dirty="0" smtClean="0"/>
              <a:t>2030</a:t>
            </a:r>
            <a:endParaRPr lang="en-AU" dirty="0"/>
          </a:p>
        </p:txBody>
      </p:sp>
      <p:sp>
        <p:nvSpPr>
          <p:cNvPr id="4" name="Slide Number Placeholder 3"/>
          <p:cNvSpPr>
            <a:spLocks noGrp="1"/>
          </p:cNvSpPr>
          <p:nvPr>
            <p:ph type="sldNum" sz="quarter" idx="12"/>
          </p:nvPr>
        </p:nvSpPr>
        <p:spPr/>
        <p:txBody>
          <a:bodyPr/>
          <a:lstStyle/>
          <a:p>
            <a:fld id="{5EB0718A-1B3D-42D2-9A2B-FB6CFA4B4E8D}" type="slidenum">
              <a:rPr lang="en-AU" smtClean="0"/>
              <a:pPr/>
              <a:t>28</a:t>
            </a:fld>
            <a:endParaRPr lang="en-AU"/>
          </a:p>
        </p:txBody>
      </p:sp>
      <p:sp>
        <p:nvSpPr>
          <p:cNvPr id="5" name="Text Placeholder 4"/>
          <p:cNvSpPr>
            <a:spLocks noGrp="1"/>
          </p:cNvSpPr>
          <p:nvPr>
            <p:ph type="body" sz="quarter" idx="13"/>
          </p:nvPr>
        </p:nvSpPr>
        <p:spPr/>
        <p:txBody>
          <a:bodyPr/>
          <a:lstStyle/>
          <a:p>
            <a:r>
              <a:rPr lang="en-AU" b="1" dirty="0" smtClean="0"/>
              <a:t>Purpose</a:t>
            </a:r>
            <a:endParaRPr lang="en-AU" b="1" dirty="0"/>
          </a:p>
        </p:txBody>
      </p:sp>
    </p:spTree>
    <p:extLst>
      <p:ext uri="{BB962C8B-B14F-4D97-AF65-F5344CB8AC3E}">
        <p14:creationId xmlns:p14="http://schemas.microsoft.com/office/powerpoint/2010/main" val="39196428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Productive life years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53873932"/>
              </p:ext>
            </p:extLst>
          </p:nvPr>
        </p:nvGraphicFramePr>
        <p:xfrm>
          <a:off x="179511" y="1700807"/>
          <a:ext cx="8784979" cy="5002081"/>
        </p:xfrm>
        <a:graphic>
          <a:graphicData uri="http://schemas.openxmlformats.org/drawingml/2006/table">
            <a:tbl>
              <a:tblPr firstRow="1" firstCol="1" bandRow="1">
                <a:tableStyleId>{5C22544A-7EE6-4342-B048-85BDC9FD1C3A}</a:tableStyleId>
              </a:tblPr>
              <a:tblGrid>
                <a:gridCol w="2160241"/>
                <a:gridCol w="1104123"/>
                <a:gridCol w="1104123"/>
                <a:gridCol w="1104123"/>
                <a:gridCol w="1104123"/>
                <a:gridCol w="1104123"/>
                <a:gridCol w="1104123"/>
              </a:tblGrid>
              <a:tr h="521521">
                <a:tc>
                  <a:txBody>
                    <a:bodyPr/>
                    <a:lstStyle/>
                    <a:p>
                      <a:pPr algn="ctr">
                        <a:lnSpc>
                          <a:spcPct val="150000"/>
                        </a:lnSpc>
                        <a:spcAft>
                          <a:spcPts val="0"/>
                        </a:spcAft>
                      </a:pPr>
                      <a:r>
                        <a:rPr lang="en-AU" sz="1400" dirty="0" smtClean="0">
                          <a:effectLst/>
                        </a:rPr>
                        <a:t>Labour </a:t>
                      </a:r>
                      <a:r>
                        <a:rPr lang="en-AU" sz="1400" dirty="0">
                          <a:effectLst/>
                        </a:rPr>
                        <a:t>force </a:t>
                      </a:r>
                      <a:r>
                        <a:rPr lang="en-AU" sz="1400" dirty="0" smtClean="0">
                          <a:effectLst/>
                        </a:rPr>
                        <a:t>status</a:t>
                      </a:r>
                      <a:endParaRPr lang="en-AU" sz="1400" dirty="0">
                        <a:effectLst/>
                      </a:endParaRPr>
                    </a:p>
                  </a:txBody>
                  <a:tcPr marL="51999" marR="51999" marT="0" marB="0" anchor="ctr"/>
                </a:tc>
                <a:tc>
                  <a:txBody>
                    <a:bodyPr/>
                    <a:lstStyle/>
                    <a:p>
                      <a:pPr algn="ctr">
                        <a:lnSpc>
                          <a:spcPct val="150000"/>
                        </a:lnSpc>
                        <a:spcAft>
                          <a:spcPts val="0"/>
                        </a:spcAft>
                      </a:pPr>
                      <a:r>
                        <a:rPr lang="en-AU" sz="1400" dirty="0">
                          <a:effectLst/>
                        </a:rPr>
                        <a:t>2010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a:effectLst/>
                        </a:rPr>
                        <a:t>2015</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a:effectLst/>
                        </a:rPr>
                        <a:t>2020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a:effectLst/>
                        </a:rPr>
                        <a:t>2025</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a:effectLst/>
                        </a:rPr>
                        <a:t>2030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smtClean="0">
                          <a:effectLst/>
                        </a:rPr>
                        <a:t>Growth</a:t>
                      </a:r>
                      <a:r>
                        <a:rPr lang="en-AU" sz="1400" baseline="0" dirty="0">
                          <a:effectLst/>
                        </a:rPr>
                        <a:t> </a:t>
                      </a:r>
                      <a:r>
                        <a:rPr lang="en-AU" sz="1400" dirty="0" smtClean="0">
                          <a:effectLst/>
                        </a:rPr>
                        <a:t>(%)</a:t>
                      </a:r>
                      <a:endParaRPr lang="en-AU" sz="1400" dirty="0">
                        <a:effectLst/>
                        <a:latin typeface="Times New Roman"/>
                        <a:ea typeface="Calibri"/>
                      </a:endParaRPr>
                    </a:p>
                  </a:txBody>
                  <a:tcPr marL="51999" marR="51999" marT="0" marB="0" anchor="ctr"/>
                </a:tc>
              </a:tr>
              <a:tr h="494291">
                <a:tc>
                  <a:txBody>
                    <a:bodyPr/>
                    <a:lstStyle/>
                    <a:p>
                      <a:pPr algn="l">
                        <a:lnSpc>
                          <a:spcPct val="150000"/>
                        </a:lnSpc>
                        <a:spcAft>
                          <a:spcPts val="0"/>
                        </a:spcAft>
                      </a:pPr>
                      <a:r>
                        <a:rPr lang="en-AU" sz="1400" b="1" i="1" dirty="0">
                          <a:solidFill>
                            <a:schemeClr val="tx1"/>
                          </a:solidFill>
                          <a:effectLst/>
                        </a:rPr>
                        <a:t>Employed full-time with a chronic condition</a:t>
                      </a:r>
                      <a:endParaRPr lang="en-AU" sz="1400" b="1" i="1" dirty="0">
                        <a:solidFill>
                          <a:schemeClr val="tx1"/>
                        </a:solidFill>
                        <a:effectLst/>
                        <a:latin typeface="Times New Roman"/>
                        <a:ea typeface="Calibri"/>
                      </a:endParaRPr>
                    </a:p>
                  </a:txBody>
                  <a:tcPr marL="51999" marR="51999" marT="0" marB="0" anchor="b">
                    <a:solidFill>
                      <a:srgbClr val="EDCCCD"/>
                    </a:solidFill>
                  </a:tcPr>
                </a:tc>
                <a:tc>
                  <a:txBody>
                    <a:bodyPr/>
                    <a:lstStyle/>
                    <a:p>
                      <a:pPr algn="ctr">
                        <a:lnSpc>
                          <a:spcPct val="150000"/>
                        </a:lnSpc>
                        <a:spcAft>
                          <a:spcPts val="0"/>
                        </a:spcAft>
                      </a:pPr>
                      <a:r>
                        <a:rPr lang="en-AU" sz="1400" b="1" i="1" dirty="0" smtClean="0">
                          <a:effectLst/>
                        </a:rPr>
                        <a:t>1,452,000</a:t>
                      </a:r>
                      <a:endParaRPr lang="en-AU" sz="1400" b="1" i="1"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b="1" i="1" dirty="0" smtClean="0">
                          <a:effectLst/>
                        </a:rPr>
                        <a:t>1,565,000</a:t>
                      </a:r>
                      <a:endParaRPr lang="en-AU" sz="1400" b="1" i="1"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b="1" i="1" dirty="0">
                          <a:effectLst/>
                        </a:rPr>
                        <a:t>1,722,000</a:t>
                      </a:r>
                      <a:endParaRPr lang="en-AU" sz="1400" b="1" i="1"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b="1" i="1" dirty="0">
                          <a:effectLst/>
                        </a:rPr>
                        <a:t>1,830,000</a:t>
                      </a:r>
                      <a:endParaRPr lang="en-AU" sz="1400" b="1" i="1"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b="1" i="1" dirty="0">
                          <a:effectLst/>
                        </a:rPr>
                        <a:t>1,962,000</a:t>
                      </a:r>
                      <a:endParaRPr lang="en-AU" sz="1400" b="1" i="1"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b="1" i="1" dirty="0">
                          <a:effectLst/>
                        </a:rPr>
                        <a:t>35.1</a:t>
                      </a:r>
                      <a:endParaRPr lang="en-AU" sz="1400" b="1" i="1" dirty="0">
                        <a:effectLst/>
                        <a:latin typeface="Times New Roman"/>
                        <a:ea typeface="Calibri"/>
                      </a:endParaRPr>
                    </a:p>
                  </a:txBody>
                  <a:tcPr marL="51999" marR="51999" marT="0" marB="0" anchor="ctr"/>
                </a:tc>
              </a:tr>
              <a:tr h="521521">
                <a:tc>
                  <a:txBody>
                    <a:bodyPr/>
                    <a:lstStyle/>
                    <a:p>
                      <a:pPr algn="l">
                        <a:lnSpc>
                          <a:spcPct val="150000"/>
                        </a:lnSpc>
                        <a:spcAft>
                          <a:spcPts val="0"/>
                        </a:spcAft>
                      </a:pPr>
                      <a:r>
                        <a:rPr lang="en-AU" sz="1400" dirty="0">
                          <a:solidFill>
                            <a:schemeClr val="tx1"/>
                          </a:solidFill>
                          <a:effectLst/>
                        </a:rPr>
                        <a:t>Employed full-time without a chronic condition</a:t>
                      </a:r>
                      <a:endParaRPr lang="en-AU" sz="1400" dirty="0">
                        <a:solidFill>
                          <a:schemeClr val="tx1"/>
                        </a:solidFill>
                        <a:effectLst/>
                        <a:latin typeface="Times New Roman"/>
                        <a:ea typeface="Calibri"/>
                      </a:endParaRPr>
                    </a:p>
                  </a:txBody>
                  <a:tcPr marL="51999" marR="51999" marT="0" marB="0" anchor="b">
                    <a:solidFill>
                      <a:srgbClr val="F6E7E8"/>
                    </a:solidFill>
                  </a:tcPr>
                </a:tc>
                <a:tc>
                  <a:txBody>
                    <a:bodyPr/>
                    <a:lstStyle/>
                    <a:p>
                      <a:pPr algn="ctr">
                        <a:lnSpc>
                          <a:spcPct val="150000"/>
                        </a:lnSpc>
                        <a:spcAft>
                          <a:spcPts val="0"/>
                        </a:spcAft>
                      </a:pPr>
                      <a:r>
                        <a:rPr lang="en-AU" sz="1400" dirty="0" smtClean="0">
                          <a:effectLst/>
                        </a:rPr>
                        <a:t>1,572,000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a:effectLst/>
                        </a:rPr>
                        <a:t>1,653,000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a:effectLst/>
                        </a:rPr>
                        <a:t>1,786,000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a:effectLst/>
                        </a:rPr>
                        <a:t>1,864,000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a:effectLst/>
                        </a:rPr>
                        <a:t>2,017,000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a:effectLst/>
                        </a:rPr>
                        <a:t>28.3</a:t>
                      </a:r>
                      <a:endParaRPr lang="en-AU" sz="1400" dirty="0">
                        <a:effectLst/>
                        <a:latin typeface="Times New Roman"/>
                        <a:ea typeface="Calibri"/>
                      </a:endParaRPr>
                    </a:p>
                  </a:txBody>
                  <a:tcPr marL="51999" marR="51999" marT="0" marB="0" anchor="ctr"/>
                </a:tc>
              </a:tr>
              <a:tr h="494291">
                <a:tc>
                  <a:txBody>
                    <a:bodyPr/>
                    <a:lstStyle/>
                    <a:p>
                      <a:pPr algn="l">
                        <a:lnSpc>
                          <a:spcPct val="150000"/>
                        </a:lnSpc>
                        <a:spcAft>
                          <a:spcPts val="0"/>
                        </a:spcAft>
                      </a:pPr>
                      <a:r>
                        <a:rPr lang="en-AU" sz="1400" b="1" i="1" dirty="0">
                          <a:solidFill>
                            <a:schemeClr val="tx1"/>
                          </a:solidFill>
                          <a:effectLst/>
                        </a:rPr>
                        <a:t>Employed part-time with a chronic condition</a:t>
                      </a:r>
                      <a:endParaRPr lang="en-AU" sz="1400" b="1" i="1" dirty="0">
                        <a:solidFill>
                          <a:schemeClr val="tx1"/>
                        </a:solidFill>
                        <a:effectLst/>
                        <a:latin typeface="Times New Roman"/>
                        <a:ea typeface="Calibri"/>
                      </a:endParaRPr>
                    </a:p>
                  </a:txBody>
                  <a:tcPr marL="51999" marR="51999" marT="0" marB="0" anchor="b">
                    <a:solidFill>
                      <a:srgbClr val="EDCCCD"/>
                    </a:solidFill>
                  </a:tcPr>
                </a:tc>
                <a:tc>
                  <a:txBody>
                    <a:bodyPr/>
                    <a:lstStyle/>
                    <a:p>
                      <a:pPr algn="ctr">
                        <a:lnSpc>
                          <a:spcPct val="150000"/>
                        </a:lnSpc>
                        <a:spcAft>
                          <a:spcPts val="0"/>
                        </a:spcAft>
                      </a:pPr>
                      <a:r>
                        <a:rPr lang="en-AU" sz="1400" b="1" i="1" dirty="0" smtClean="0">
                          <a:effectLst/>
                        </a:rPr>
                        <a:t>621,000</a:t>
                      </a:r>
                      <a:endParaRPr lang="en-AU" sz="1400" b="1" i="1"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b="1" i="1" dirty="0" smtClean="0">
                          <a:effectLst/>
                        </a:rPr>
                        <a:t>682,000</a:t>
                      </a:r>
                      <a:endParaRPr lang="en-AU" sz="1400" b="1" i="1"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b="1" i="1" dirty="0" smtClean="0">
                          <a:effectLst/>
                        </a:rPr>
                        <a:t>769,000</a:t>
                      </a:r>
                      <a:endParaRPr lang="en-AU" sz="1400" b="1" i="1"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b="1" i="1" dirty="0" smtClean="0">
                          <a:effectLst/>
                        </a:rPr>
                        <a:t>825,000</a:t>
                      </a:r>
                      <a:endParaRPr lang="en-AU" sz="1400" b="1" i="1"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b="1" i="1" dirty="0">
                          <a:effectLst/>
                        </a:rPr>
                        <a:t>888,000</a:t>
                      </a:r>
                      <a:endParaRPr lang="en-AU" sz="1400" b="1" i="1"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b="1" i="1" dirty="0">
                          <a:effectLst/>
                        </a:rPr>
                        <a:t>43.0</a:t>
                      </a:r>
                      <a:endParaRPr lang="en-AU" sz="1400" b="1" i="1" dirty="0">
                        <a:effectLst/>
                        <a:latin typeface="Times New Roman"/>
                        <a:ea typeface="Calibri"/>
                      </a:endParaRPr>
                    </a:p>
                  </a:txBody>
                  <a:tcPr marL="51999" marR="51999" marT="0" marB="0" anchor="ctr"/>
                </a:tc>
              </a:tr>
              <a:tr h="521521">
                <a:tc>
                  <a:txBody>
                    <a:bodyPr/>
                    <a:lstStyle/>
                    <a:p>
                      <a:pPr algn="l">
                        <a:lnSpc>
                          <a:spcPct val="150000"/>
                        </a:lnSpc>
                        <a:spcAft>
                          <a:spcPts val="0"/>
                        </a:spcAft>
                      </a:pPr>
                      <a:r>
                        <a:rPr lang="en-AU" sz="1400" dirty="0">
                          <a:solidFill>
                            <a:schemeClr val="tx1"/>
                          </a:solidFill>
                          <a:effectLst/>
                        </a:rPr>
                        <a:t>Employed part-time without a chronic condition</a:t>
                      </a:r>
                      <a:endParaRPr lang="en-AU" sz="1400" dirty="0">
                        <a:solidFill>
                          <a:schemeClr val="tx1"/>
                        </a:solidFill>
                        <a:effectLst/>
                        <a:latin typeface="Times New Roman"/>
                        <a:ea typeface="Calibri"/>
                      </a:endParaRPr>
                    </a:p>
                  </a:txBody>
                  <a:tcPr marL="51999" marR="51999" marT="0" marB="0" anchor="b">
                    <a:solidFill>
                      <a:srgbClr val="F6E7E8"/>
                    </a:solidFill>
                  </a:tcPr>
                </a:tc>
                <a:tc>
                  <a:txBody>
                    <a:bodyPr/>
                    <a:lstStyle/>
                    <a:p>
                      <a:pPr algn="ctr">
                        <a:lnSpc>
                          <a:spcPct val="150000"/>
                        </a:lnSpc>
                        <a:spcAft>
                          <a:spcPts val="0"/>
                        </a:spcAft>
                      </a:pPr>
                      <a:r>
                        <a:rPr lang="en-AU" sz="1400" dirty="0" smtClean="0">
                          <a:effectLst/>
                        </a:rPr>
                        <a:t>501,000</a:t>
                      </a:r>
                      <a:endParaRPr lang="en-AU" sz="1400" dirty="0">
                        <a:effectLst/>
                        <a:latin typeface="Times New Roman"/>
                        <a:ea typeface="Calibri"/>
                      </a:endParaRPr>
                    </a:p>
                  </a:txBody>
                  <a:tcPr marL="51999" marR="51999" marT="0" marB="0" anchor="ctr">
                    <a:solidFill>
                      <a:srgbClr val="F6E7E8"/>
                    </a:solidFill>
                  </a:tcPr>
                </a:tc>
                <a:tc>
                  <a:txBody>
                    <a:bodyPr/>
                    <a:lstStyle/>
                    <a:p>
                      <a:pPr algn="ctr">
                        <a:lnSpc>
                          <a:spcPct val="150000"/>
                        </a:lnSpc>
                        <a:spcAft>
                          <a:spcPts val="0"/>
                        </a:spcAft>
                      </a:pPr>
                      <a:r>
                        <a:rPr lang="en-AU" sz="1400" dirty="0" smtClean="0">
                          <a:effectLst/>
                        </a:rPr>
                        <a:t>536,000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smtClean="0">
                          <a:effectLst/>
                        </a:rPr>
                        <a:t>594,000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a:effectLst/>
                        </a:rPr>
                        <a:t>632,000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smtClean="0">
                          <a:effectLst/>
                        </a:rPr>
                        <a:t>688,000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a:effectLst/>
                        </a:rPr>
                        <a:t>37.3</a:t>
                      </a:r>
                      <a:endParaRPr lang="en-AU" sz="1400" dirty="0">
                        <a:effectLst/>
                        <a:latin typeface="Times New Roman"/>
                        <a:ea typeface="Calibri"/>
                      </a:endParaRPr>
                    </a:p>
                  </a:txBody>
                  <a:tcPr marL="51999" marR="51999" marT="0" marB="0" anchor="ctr"/>
                </a:tc>
              </a:tr>
              <a:tr h="695361">
                <a:tc>
                  <a:txBody>
                    <a:bodyPr/>
                    <a:lstStyle/>
                    <a:p>
                      <a:pPr algn="l">
                        <a:lnSpc>
                          <a:spcPct val="150000"/>
                        </a:lnSpc>
                        <a:spcAft>
                          <a:spcPts val="0"/>
                        </a:spcAft>
                      </a:pPr>
                      <a:r>
                        <a:rPr lang="en-AU" sz="1400" b="1" i="1" dirty="0">
                          <a:solidFill>
                            <a:schemeClr val="tx1"/>
                          </a:solidFill>
                          <a:effectLst/>
                        </a:rPr>
                        <a:t>Productive Life Years (PLYs) lost due to chronic </a:t>
                      </a:r>
                      <a:r>
                        <a:rPr lang="en-AU" sz="1400" b="1" i="1" dirty="0" smtClean="0">
                          <a:solidFill>
                            <a:schemeClr val="tx1"/>
                          </a:solidFill>
                          <a:effectLst/>
                        </a:rPr>
                        <a:t>conditions</a:t>
                      </a:r>
                      <a:endParaRPr lang="en-AU" sz="1400" b="1" i="1" dirty="0">
                        <a:solidFill>
                          <a:schemeClr val="tx1"/>
                        </a:solidFill>
                        <a:effectLst/>
                        <a:latin typeface="Times New Roman"/>
                        <a:ea typeface="Calibri"/>
                      </a:endParaRPr>
                    </a:p>
                  </a:txBody>
                  <a:tcPr marL="51999" marR="51999" marT="0" marB="0" anchor="b">
                    <a:solidFill>
                      <a:srgbClr val="EDCCCD"/>
                    </a:solidFill>
                  </a:tcPr>
                </a:tc>
                <a:tc>
                  <a:txBody>
                    <a:bodyPr/>
                    <a:lstStyle/>
                    <a:p>
                      <a:pPr algn="ctr">
                        <a:lnSpc>
                          <a:spcPct val="150000"/>
                        </a:lnSpc>
                        <a:spcAft>
                          <a:spcPts val="0"/>
                        </a:spcAft>
                      </a:pPr>
                      <a:r>
                        <a:rPr lang="en-AU" sz="1400" b="1" i="1" dirty="0" smtClean="0">
                          <a:effectLst/>
                        </a:rPr>
                        <a:t>347,000</a:t>
                      </a:r>
                      <a:endParaRPr lang="en-AU" sz="1400" b="1" i="1"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b="1" i="1" dirty="0">
                          <a:effectLst/>
                        </a:rPr>
                        <a:t>380,000</a:t>
                      </a:r>
                      <a:endParaRPr lang="en-AU" sz="1400" b="1" i="1"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b="1" i="1" dirty="0">
                          <a:effectLst/>
                        </a:rPr>
                        <a:t>413,000</a:t>
                      </a:r>
                      <a:endParaRPr lang="en-AU" sz="1400" b="1" i="1"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b="1" i="1" dirty="0">
                          <a:effectLst/>
                        </a:rPr>
                        <a:t>434,000</a:t>
                      </a:r>
                      <a:endParaRPr lang="en-AU" sz="1400" b="1" i="1"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b="1" i="1" dirty="0">
                          <a:effectLst/>
                        </a:rPr>
                        <a:t>459,000</a:t>
                      </a:r>
                      <a:endParaRPr lang="en-AU" sz="1400" b="1" i="1"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b="1" i="1" dirty="0">
                          <a:effectLst/>
                        </a:rPr>
                        <a:t>32.3</a:t>
                      </a:r>
                      <a:endParaRPr lang="en-AU" sz="1400" b="1" i="1" dirty="0">
                        <a:effectLst/>
                        <a:latin typeface="Times New Roman"/>
                        <a:ea typeface="Calibri"/>
                      </a:endParaRPr>
                    </a:p>
                  </a:txBody>
                  <a:tcPr marL="51999" marR="51999" marT="0" marB="0" anchor="ctr"/>
                </a:tc>
              </a:tr>
              <a:tr h="173840">
                <a:tc>
                  <a:txBody>
                    <a:bodyPr/>
                    <a:lstStyle/>
                    <a:p>
                      <a:pPr algn="l">
                        <a:lnSpc>
                          <a:spcPct val="150000"/>
                        </a:lnSpc>
                        <a:spcAft>
                          <a:spcPts val="0"/>
                        </a:spcAft>
                      </a:pPr>
                      <a:r>
                        <a:rPr lang="en-AU" sz="1400" dirty="0">
                          <a:solidFill>
                            <a:schemeClr val="tx1"/>
                          </a:solidFill>
                          <a:effectLst/>
                        </a:rPr>
                        <a:t>Total </a:t>
                      </a:r>
                      <a:r>
                        <a:rPr lang="en-AU" sz="1400" dirty="0" smtClean="0">
                          <a:solidFill>
                            <a:schemeClr val="tx1"/>
                          </a:solidFill>
                          <a:effectLst/>
                        </a:rPr>
                        <a:t>Population</a:t>
                      </a:r>
                      <a:endParaRPr lang="en-AU" sz="1400" dirty="0">
                        <a:solidFill>
                          <a:schemeClr val="tx1"/>
                        </a:solidFill>
                        <a:effectLst/>
                        <a:latin typeface="Times New Roman"/>
                        <a:ea typeface="Calibri"/>
                      </a:endParaRPr>
                    </a:p>
                  </a:txBody>
                  <a:tcPr marL="51999" marR="51999" marT="0" marB="0" anchor="b">
                    <a:solidFill>
                      <a:srgbClr val="F6E7E8"/>
                    </a:solidFill>
                  </a:tcPr>
                </a:tc>
                <a:tc>
                  <a:txBody>
                    <a:bodyPr/>
                    <a:lstStyle/>
                    <a:p>
                      <a:pPr algn="ctr">
                        <a:lnSpc>
                          <a:spcPct val="150000"/>
                        </a:lnSpc>
                        <a:spcAft>
                          <a:spcPts val="0"/>
                        </a:spcAft>
                      </a:pPr>
                      <a:r>
                        <a:rPr lang="en-AU" sz="1400" dirty="0" smtClean="0">
                          <a:effectLst/>
                        </a:rPr>
                        <a:t>5,580,000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a:effectLst/>
                        </a:rPr>
                        <a:t>5,945,000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a:effectLst/>
                        </a:rPr>
                        <a:t>6,374,000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a:effectLst/>
                        </a:rPr>
                        <a:t>6,677,000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a:effectLst/>
                        </a:rPr>
                        <a:t>7,130,000</a:t>
                      </a:r>
                      <a:endParaRPr lang="en-AU" sz="1400" dirty="0">
                        <a:effectLst/>
                        <a:latin typeface="Times New Roman"/>
                        <a:ea typeface="Calibri"/>
                      </a:endParaRPr>
                    </a:p>
                  </a:txBody>
                  <a:tcPr marL="51999" marR="51999" marT="0" marB="0" anchor="ctr"/>
                </a:tc>
                <a:tc>
                  <a:txBody>
                    <a:bodyPr/>
                    <a:lstStyle/>
                    <a:p>
                      <a:pPr algn="ctr">
                        <a:lnSpc>
                          <a:spcPct val="150000"/>
                        </a:lnSpc>
                        <a:spcAft>
                          <a:spcPts val="0"/>
                        </a:spcAft>
                      </a:pPr>
                      <a:r>
                        <a:rPr lang="en-AU" sz="1400" dirty="0">
                          <a:effectLst/>
                        </a:rPr>
                        <a:t>27.8</a:t>
                      </a:r>
                      <a:endParaRPr lang="en-AU" sz="1400" dirty="0">
                        <a:effectLst/>
                        <a:latin typeface="Times New Roman"/>
                        <a:ea typeface="Calibri"/>
                      </a:endParaRPr>
                    </a:p>
                  </a:txBody>
                  <a:tcPr marL="51999" marR="51999" marT="0" marB="0" anchor="ctr"/>
                </a:tc>
              </a:tr>
            </a:tbl>
          </a:graphicData>
        </a:graphic>
      </p:graphicFrame>
      <p:sp>
        <p:nvSpPr>
          <p:cNvPr id="4" name="Slide Number Placeholder 3"/>
          <p:cNvSpPr>
            <a:spLocks noGrp="1"/>
          </p:cNvSpPr>
          <p:nvPr>
            <p:ph type="sldNum" sz="quarter" idx="12"/>
          </p:nvPr>
        </p:nvSpPr>
        <p:spPr/>
        <p:txBody>
          <a:bodyPr/>
          <a:lstStyle/>
          <a:p>
            <a:fld id="{5EB0718A-1B3D-42D2-9A2B-FB6CFA4B4E8D}" type="slidenum">
              <a:rPr>
                <a:solidFill>
                  <a:srgbClr val="CE1126"/>
                </a:solidFill>
              </a:rPr>
              <a:pPr/>
              <a:t>29</a:t>
            </a:fld>
            <a:endParaRPr>
              <a:solidFill>
                <a:srgbClr val="CE1126"/>
              </a:solidFill>
            </a:endParaRPr>
          </a:p>
        </p:txBody>
      </p:sp>
      <p:sp>
        <p:nvSpPr>
          <p:cNvPr id="5" name="Text Placeholder 4"/>
          <p:cNvSpPr>
            <a:spLocks noGrp="1"/>
          </p:cNvSpPr>
          <p:nvPr>
            <p:ph type="body" sz="quarter" idx="13"/>
          </p:nvPr>
        </p:nvSpPr>
        <p:spPr>
          <a:xfrm>
            <a:off x="240506" y="1183295"/>
            <a:ext cx="8662988" cy="517513"/>
          </a:xfrm>
          <a:noFill/>
        </p:spPr>
        <p:txBody>
          <a:bodyPr>
            <a:normAutofit/>
          </a:bodyPr>
          <a:lstStyle/>
          <a:p>
            <a:pPr algn="ctr">
              <a:lnSpc>
                <a:spcPct val="100000"/>
              </a:lnSpc>
            </a:pPr>
            <a:r>
              <a:rPr lang="en-AU" sz="1800" b="1" dirty="0" smtClean="0"/>
              <a:t>Labour </a:t>
            </a:r>
            <a:r>
              <a:rPr lang="en-AU" sz="1800" b="1" dirty="0"/>
              <a:t>force status of Australians aged 45-64 years projected to </a:t>
            </a:r>
            <a:r>
              <a:rPr lang="en-AU" sz="1800" b="1" dirty="0" smtClean="0"/>
              <a:t>2030</a:t>
            </a:r>
            <a:endParaRPr lang="en-AU" sz="1800" b="1" dirty="0"/>
          </a:p>
        </p:txBody>
      </p:sp>
    </p:spTree>
    <p:extLst>
      <p:ext uri="{BB962C8B-B14F-4D97-AF65-F5344CB8AC3E}">
        <p14:creationId xmlns:p14="http://schemas.microsoft.com/office/powerpoint/2010/main" val="2164036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AU" dirty="0" smtClean="0"/>
              <a:t>Population pyramid, Australia</a:t>
            </a:r>
            <a:endParaRPr lang="en-AU" dirty="0"/>
          </a:p>
        </p:txBody>
      </p:sp>
      <p:sp>
        <p:nvSpPr>
          <p:cNvPr id="4" name="Slide Number Placeholder 3"/>
          <p:cNvSpPr>
            <a:spLocks noGrp="1"/>
          </p:cNvSpPr>
          <p:nvPr>
            <p:ph type="sldNum" sz="quarter" idx="12"/>
          </p:nvPr>
        </p:nvSpPr>
        <p:spPr/>
        <p:txBody>
          <a:bodyPr/>
          <a:lstStyle/>
          <a:p>
            <a:fld id="{5EB0718A-1B3D-42D2-9A2B-FB6CFA4B4E8D}" type="slidenum">
              <a:rPr lang="en-AU" smtClean="0"/>
              <a:pPr/>
              <a:t>3</a:t>
            </a:fld>
            <a:endParaRPr lang="en-AU"/>
          </a:p>
        </p:txBody>
      </p:sp>
      <p:pic>
        <p:nvPicPr>
          <p:cNvPr id="11268" name="Picture 4"/>
          <p:cNvPicPr>
            <a:picLocks noChangeAspect="1" noChangeArrowheads="1"/>
          </p:cNvPicPr>
          <p:nvPr/>
        </p:nvPicPr>
        <p:blipFill>
          <a:blip r:embed="rId3" cstate="print"/>
          <a:srcRect/>
          <a:stretch>
            <a:fillRect/>
          </a:stretch>
        </p:blipFill>
        <p:spPr bwMode="auto">
          <a:xfrm>
            <a:off x="1142976" y="1428736"/>
            <a:ext cx="7078896" cy="4182128"/>
          </a:xfrm>
          <a:prstGeom prst="rect">
            <a:avLst/>
          </a:prstGeom>
          <a:noFill/>
          <a:ln w="9525">
            <a:solidFill>
              <a:schemeClr val="accent1"/>
            </a:solidFill>
            <a:miter lim="800000"/>
            <a:headEnd/>
            <a:tailEnd/>
          </a:ln>
          <a:effectLst/>
        </p:spPr>
      </p:pic>
      <p:sp>
        <p:nvSpPr>
          <p:cNvPr id="7" name="Rectangle 6"/>
          <p:cNvSpPr/>
          <p:nvPr/>
        </p:nvSpPr>
        <p:spPr>
          <a:xfrm>
            <a:off x="357158" y="5929330"/>
            <a:ext cx="6489020" cy="338554"/>
          </a:xfrm>
          <a:prstGeom prst="rect">
            <a:avLst/>
          </a:prstGeom>
        </p:spPr>
        <p:txBody>
          <a:bodyPr wrap="none">
            <a:spAutoFit/>
          </a:bodyPr>
          <a:lstStyle/>
          <a:p>
            <a:pPr marL="307975" lvl="0" indent="-307975" defTabSz="822325" fontAlgn="b">
              <a:spcBef>
                <a:spcPct val="0"/>
              </a:spcBef>
              <a:spcAft>
                <a:spcPct val="0"/>
              </a:spcAft>
              <a:buClr>
                <a:srgbClr val="811525"/>
              </a:buClr>
            </a:pPr>
            <a:r>
              <a:rPr lang="en-AU" sz="1600" dirty="0" smtClean="0">
                <a:latin typeface="Arial" charset="0"/>
                <a:cs typeface="Arial" charset="0"/>
              </a:rPr>
              <a:t>Source: ABS (2008) Population Projections, Australia. Cat. No. 3222.0</a:t>
            </a:r>
            <a:endParaRPr lang="en-AU" sz="1600" dirty="0" smtClean="0">
              <a:latin typeface="Times New Roman" pitchFamily="18" charset="0"/>
            </a:endParaRPr>
          </a:p>
        </p:txBody>
      </p:sp>
    </p:spTree>
    <p:extLst>
      <p:ext uri="{BB962C8B-B14F-4D97-AF65-F5344CB8AC3E}">
        <p14:creationId xmlns:p14="http://schemas.microsoft.com/office/powerpoint/2010/main" val="35789064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GDP lost</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69246926"/>
              </p:ext>
            </p:extLst>
          </p:nvPr>
        </p:nvGraphicFramePr>
        <p:xfrm>
          <a:off x="611556" y="2564904"/>
          <a:ext cx="7704860" cy="2160240"/>
        </p:xfrm>
        <a:graphic>
          <a:graphicData uri="http://schemas.openxmlformats.org/drawingml/2006/table">
            <a:tbl>
              <a:tblPr firstRow="1" bandRow="1">
                <a:tableStyleId>{5C22544A-7EE6-4342-B048-85BDC9FD1C3A}</a:tableStyleId>
              </a:tblPr>
              <a:tblGrid>
                <a:gridCol w="1540972"/>
                <a:gridCol w="1540972"/>
                <a:gridCol w="1540972"/>
                <a:gridCol w="1540972"/>
                <a:gridCol w="1540972"/>
              </a:tblGrid>
              <a:tr h="857910">
                <a:tc>
                  <a:txBody>
                    <a:bodyPr/>
                    <a:lstStyle/>
                    <a:p>
                      <a:pPr algn="ctr">
                        <a:lnSpc>
                          <a:spcPct val="150000"/>
                        </a:lnSpc>
                        <a:spcAft>
                          <a:spcPts val="1200"/>
                        </a:spcAft>
                      </a:pPr>
                      <a:r>
                        <a:rPr lang="en-AU" sz="1800" dirty="0" smtClean="0">
                          <a:effectLst/>
                        </a:rPr>
                        <a:t>2010</a:t>
                      </a:r>
                      <a:endParaRPr lang="en-AU" sz="1800" dirty="0">
                        <a:effectLst/>
                        <a:latin typeface="Times New Roman"/>
                        <a:ea typeface="Calibri"/>
                      </a:endParaRPr>
                    </a:p>
                  </a:txBody>
                  <a:tcPr marL="68580" marR="68580" marT="0" marB="0" anchor="ctr"/>
                </a:tc>
                <a:tc>
                  <a:txBody>
                    <a:bodyPr/>
                    <a:lstStyle/>
                    <a:p>
                      <a:pPr algn="ctr">
                        <a:lnSpc>
                          <a:spcPct val="150000"/>
                        </a:lnSpc>
                        <a:spcAft>
                          <a:spcPts val="1200"/>
                        </a:spcAft>
                      </a:pPr>
                      <a:r>
                        <a:rPr lang="en-AU" sz="1800" dirty="0">
                          <a:effectLst/>
                        </a:rPr>
                        <a:t> </a:t>
                      </a:r>
                      <a:r>
                        <a:rPr lang="en-AU" sz="1800" dirty="0" smtClean="0">
                          <a:effectLst/>
                        </a:rPr>
                        <a:t>2015</a:t>
                      </a:r>
                      <a:endParaRPr lang="en-AU" sz="1800" dirty="0">
                        <a:effectLst/>
                        <a:latin typeface="Times New Roman"/>
                        <a:ea typeface="Calibri"/>
                      </a:endParaRPr>
                    </a:p>
                  </a:txBody>
                  <a:tcPr marL="68580" marR="68580" marT="0" marB="0" anchor="ctr"/>
                </a:tc>
                <a:tc>
                  <a:txBody>
                    <a:bodyPr/>
                    <a:lstStyle/>
                    <a:p>
                      <a:pPr algn="ctr">
                        <a:lnSpc>
                          <a:spcPct val="150000"/>
                        </a:lnSpc>
                        <a:spcAft>
                          <a:spcPts val="1200"/>
                        </a:spcAft>
                      </a:pPr>
                      <a:r>
                        <a:rPr lang="en-AU" sz="1800" dirty="0" smtClean="0">
                          <a:effectLst/>
                        </a:rPr>
                        <a:t>2020</a:t>
                      </a:r>
                      <a:endParaRPr lang="en-AU" sz="1800" dirty="0">
                        <a:effectLst/>
                        <a:latin typeface="Times New Roman"/>
                        <a:ea typeface="Calibri"/>
                      </a:endParaRPr>
                    </a:p>
                  </a:txBody>
                  <a:tcPr marL="68580" marR="68580" marT="0" marB="0" anchor="ctr"/>
                </a:tc>
                <a:tc>
                  <a:txBody>
                    <a:bodyPr/>
                    <a:lstStyle/>
                    <a:p>
                      <a:pPr algn="ctr">
                        <a:lnSpc>
                          <a:spcPct val="150000"/>
                        </a:lnSpc>
                        <a:spcAft>
                          <a:spcPts val="1200"/>
                        </a:spcAft>
                      </a:pPr>
                      <a:r>
                        <a:rPr lang="en-AU" sz="1800" dirty="0" smtClean="0">
                          <a:effectLst/>
                        </a:rPr>
                        <a:t>2025</a:t>
                      </a:r>
                      <a:endParaRPr lang="en-AU" sz="1800" dirty="0">
                        <a:effectLst/>
                        <a:latin typeface="Times New Roman"/>
                        <a:ea typeface="Calibri"/>
                      </a:endParaRPr>
                    </a:p>
                  </a:txBody>
                  <a:tcPr marL="68580" marR="68580" marT="0" marB="0" anchor="ctr"/>
                </a:tc>
                <a:tc>
                  <a:txBody>
                    <a:bodyPr/>
                    <a:lstStyle/>
                    <a:p>
                      <a:pPr algn="ctr">
                        <a:lnSpc>
                          <a:spcPct val="150000"/>
                        </a:lnSpc>
                        <a:spcAft>
                          <a:spcPts val="1200"/>
                        </a:spcAft>
                      </a:pPr>
                      <a:r>
                        <a:rPr lang="en-AU" sz="1800" dirty="0" smtClean="0">
                          <a:effectLst/>
                        </a:rPr>
                        <a:t>2030</a:t>
                      </a:r>
                      <a:endParaRPr lang="en-AU" sz="1800" dirty="0">
                        <a:effectLst/>
                        <a:latin typeface="Times New Roman"/>
                        <a:ea typeface="Calibri"/>
                      </a:endParaRPr>
                    </a:p>
                  </a:txBody>
                  <a:tcPr marL="68580" marR="68580" marT="0" marB="0" anchor="ctr"/>
                </a:tc>
              </a:tr>
              <a:tr h="1302330">
                <a:tc>
                  <a:txBody>
                    <a:bodyPr/>
                    <a:lstStyle/>
                    <a:p>
                      <a:pPr algn="ctr">
                        <a:lnSpc>
                          <a:spcPct val="150000"/>
                        </a:lnSpc>
                        <a:spcAft>
                          <a:spcPts val="0"/>
                        </a:spcAft>
                      </a:pPr>
                      <a:r>
                        <a:rPr lang="en-AU" sz="1800" dirty="0" smtClean="0">
                          <a:effectLst/>
                        </a:rPr>
                        <a:t>37.8</a:t>
                      </a:r>
                      <a:endParaRPr lang="en-AU" sz="1800" dirty="0">
                        <a:effectLst/>
                        <a:latin typeface="Times New Roman"/>
                        <a:ea typeface="Calibri"/>
                      </a:endParaRPr>
                    </a:p>
                  </a:txBody>
                  <a:tcPr marL="68580" marR="68580" marT="0" marB="0" anchor="ctr"/>
                </a:tc>
                <a:tc>
                  <a:txBody>
                    <a:bodyPr/>
                    <a:lstStyle/>
                    <a:p>
                      <a:pPr algn="ctr">
                        <a:lnSpc>
                          <a:spcPct val="150000"/>
                        </a:lnSpc>
                        <a:spcAft>
                          <a:spcPts val="0"/>
                        </a:spcAft>
                      </a:pPr>
                      <a:r>
                        <a:rPr lang="en-AU" sz="1800" dirty="0" smtClean="0">
                          <a:effectLst/>
                        </a:rPr>
                        <a:t>44.5</a:t>
                      </a:r>
                      <a:endParaRPr lang="en-AU" sz="1800" dirty="0">
                        <a:effectLst/>
                        <a:latin typeface="Times New Roman"/>
                        <a:ea typeface="Calibri"/>
                      </a:endParaRPr>
                    </a:p>
                  </a:txBody>
                  <a:tcPr marL="68580" marR="68580" marT="0" marB="0" anchor="ctr"/>
                </a:tc>
                <a:tc>
                  <a:txBody>
                    <a:bodyPr/>
                    <a:lstStyle/>
                    <a:p>
                      <a:pPr algn="ctr">
                        <a:lnSpc>
                          <a:spcPct val="150000"/>
                        </a:lnSpc>
                        <a:spcAft>
                          <a:spcPts val="0"/>
                        </a:spcAft>
                      </a:pPr>
                      <a:r>
                        <a:rPr lang="en-AU" sz="1800" dirty="0" smtClean="0">
                          <a:effectLst/>
                        </a:rPr>
                        <a:t>50.5</a:t>
                      </a:r>
                      <a:endParaRPr lang="en-AU" sz="1800" dirty="0">
                        <a:effectLst/>
                        <a:latin typeface="Times New Roman"/>
                        <a:ea typeface="Calibri"/>
                      </a:endParaRPr>
                    </a:p>
                  </a:txBody>
                  <a:tcPr marL="68580" marR="68580" marT="0" marB="0" anchor="ctr"/>
                </a:tc>
                <a:tc>
                  <a:txBody>
                    <a:bodyPr/>
                    <a:lstStyle/>
                    <a:p>
                      <a:pPr algn="ctr">
                        <a:lnSpc>
                          <a:spcPct val="150000"/>
                        </a:lnSpc>
                        <a:spcAft>
                          <a:spcPts val="0"/>
                        </a:spcAft>
                      </a:pPr>
                      <a:r>
                        <a:rPr lang="en-AU" sz="1800" dirty="0" smtClean="0">
                          <a:effectLst/>
                        </a:rPr>
                        <a:t>56.4</a:t>
                      </a:r>
                      <a:endParaRPr lang="en-AU" sz="1800" dirty="0">
                        <a:effectLst/>
                        <a:latin typeface="Times New Roman"/>
                        <a:ea typeface="Calibri"/>
                      </a:endParaRPr>
                    </a:p>
                  </a:txBody>
                  <a:tcPr marL="68580" marR="68580" marT="0" marB="0" anchor="ctr"/>
                </a:tc>
                <a:tc>
                  <a:txBody>
                    <a:bodyPr/>
                    <a:lstStyle/>
                    <a:p>
                      <a:pPr algn="ctr">
                        <a:lnSpc>
                          <a:spcPct val="150000"/>
                        </a:lnSpc>
                        <a:spcAft>
                          <a:spcPts val="0"/>
                        </a:spcAft>
                      </a:pPr>
                      <a:r>
                        <a:rPr lang="en-AU" sz="1800" dirty="0" smtClean="0">
                          <a:effectLst/>
                        </a:rPr>
                        <a:t>63.7</a:t>
                      </a:r>
                      <a:endParaRPr lang="en-AU" sz="1800" dirty="0">
                        <a:effectLst/>
                        <a:latin typeface="Times New Roman"/>
                        <a:ea typeface="Calibri"/>
                      </a:endParaRPr>
                    </a:p>
                  </a:txBody>
                  <a:tcPr marL="68580" marR="68580" marT="0" marB="0" anchor="ctr"/>
                </a:tc>
              </a:tr>
            </a:tbl>
          </a:graphicData>
        </a:graphic>
      </p:graphicFrame>
      <p:sp>
        <p:nvSpPr>
          <p:cNvPr id="4" name="Slide Number Placeholder 3"/>
          <p:cNvSpPr>
            <a:spLocks noGrp="1"/>
          </p:cNvSpPr>
          <p:nvPr>
            <p:ph type="sldNum" sz="quarter" idx="12"/>
          </p:nvPr>
        </p:nvSpPr>
        <p:spPr/>
        <p:txBody>
          <a:bodyPr/>
          <a:lstStyle/>
          <a:p>
            <a:fld id="{5EB0718A-1B3D-42D2-9A2B-FB6CFA4B4E8D}" type="slidenum">
              <a:rPr>
                <a:solidFill>
                  <a:srgbClr val="CE1126"/>
                </a:solidFill>
              </a:rPr>
              <a:pPr/>
              <a:t>30</a:t>
            </a:fld>
            <a:endParaRPr>
              <a:solidFill>
                <a:srgbClr val="CE1126"/>
              </a:solidFill>
            </a:endParaRPr>
          </a:p>
        </p:txBody>
      </p:sp>
      <p:sp>
        <p:nvSpPr>
          <p:cNvPr id="5" name="Text Placeholder 4"/>
          <p:cNvSpPr>
            <a:spLocks noGrp="1"/>
          </p:cNvSpPr>
          <p:nvPr>
            <p:ph type="body" sz="quarter" idx="13"/>
          </p:nvPr>
        </p:nvSpPr>
        <p:spPr>
          <a:xfrm>
            <a:off x="250825" y="1556792"/>
            <a:ext cx="8662988" cy="648419"/>
          </a:xfrm>
          <a:noFill/>
        </p:spPr>
        <p:txBody>
          <a:bodyPr>
            <a:normAutofit/>
          </a:bodyPr>
          <a:lstStyle/>
          <a:p>
            <a:pPr algn="ctr">
              <a:lnSpc>
                <a:spcPct val="100000"/>
              </a:lnSpc>
            </a:pPr>
            <a:r>
              <a:rPr lang="en-AU" dirty="0" smtClean="0"/>
              <a:t>Estimated loss of GDP due </a:t>
            </a:r>
            <a:r>
              <a:rPr lang="en-AU" dirty="0"/>
              <a:t>to </a:t>
            </a:r>
            <a:r>
              <a:rPr lang="en-AU" dirty="0" smtClean="0"/>
              <a:t>productive life years lost caused by chronic ill health </a:t>
            </a:r>
            <a:r>
              <a:rPr lang="en-AU" dirty="0"/>
              <a:t>in Australians aged 45-64 </a:t>
            </a:r>
            <a:r>
              <a:rPr lang="en-AU" dirty="0" smtClean="0"/>
              <a:t>years, ($ billions)</a:t>
            </a:r>
            <a:endParaRPr lang="en-AU" b="1" dirty="0"/>
          </a:p>
        </p:txBody>
      </p:sp>
      <p:sp>
        <p:nvSpPr>
          <p:cNvPr id="7" name="TextBox 6"/>
          <p:cNvSpPr txBox="1"/>
          <p:nvPr/>
        </p:nvSpPr>
        <p:spPr>
          <a:xfrm>
            <a:off x="428596" y="5143512"/>
            <a:ext cx="4246675" cy="338554"/>
          </a:xfrm>
          <a:prstGeom prst="rect">
            <a:avLst/>
          </a:prstGeom>
          <a:noFill/>
        </p:spPr>
        <p:txBody>
          <a:bodyPr wrap="none" rtlCol="0">
            <a:spAutoFit/>
          </a:bodyPr>
          <a:lstStyle/>
          <a:p>
            <a:r>
              <a:rPr lang="en-AU" sz="1600" dirty="0" smtClean="0"/>
              <a:t>Schofield et al. </a:t>
            </a:r>
            <a:r>
              <a:rPr lang="en-AU" sz="1600" i="1" dirty="0" smtClean="0"/>
              <a:t>MJA</a:t>
            </a:r>
            <a:r>
              <a:rPr lang="en-AU" sz="1600" dirty="0" smtClean="0"/>
              <a:t> 2015, 203(6): 260.e1:e6</a:t>
            </a:r>
            <a:endParaRPr lang="en-AU" sz="1600" dirty="0"/>
          </a:p>
        </p:txBody>
      </p:sp>
    </p:spTree>
    <p:extLst>
      <p:ext uri="{BB962C8B-B14F-4D97-AF65-F5344CB8AC3E}">
        <p14:creationId xmlns:p14="http://schemas.microsoft.com/office/powerpoint/2010/main" val="12678170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356" y="491327"/>
            <a:ext cx="7056457" cy="633417"/>
          </a:xfrm>
        </p:spPr>
        <p:txBody>
          <a:bodyPr/>
          <a:lstStyle/>
          <a:p>
            <a:pPr>
              <a:lnSpc>
                <a:spcPct val="100000"/>
              </a:lnSpc>
            </a:pPr>
            <a:r>
              <a:rPr lang="en-AU" dirty="0" smtClean="0"/>
              <a:t>Projections of cost </a:t>
            </a:r>
            <a:r>
              <a:rPr lang="en-AU" dirty="0"/>
              <a:t>of retiring early due to </a:t>
            </a:r>
            <a:r>
              <a:rPr lang="en-AU" dirty="0" smtClean="0"/>
              <a:t>illness</a:t>
            </a:r>
            <a:endParaRPr lang="en-AU" dirty="0"/>
          </a:p>
        </p:txBody>
      </p:sp>
      <p:sp>
        <p:nvSpPr>
          <p:cNvPr id="4" name="Slide Number Placeholder 3"/>
          <p:cNvSpPr>
            <a:spLocks noGrp="1"/>
          </p:cNvSpPr>
          <p:nvPr>
            <p:ph type="sldNum" sz="quarter" idx="12"/>
          </p:nvPr>
        </p:nvSpPr>
        <p:spPr/>
        <p:txBody>
          <a:bodyPr/>
          <a:lstStyle/>
          <a:p>
            <a:fld id="{5EB0718A-1B3D-42D2-9A2B-FB6CFA4B4E8D}" type="slidenum">
              <a:rPr>
                <a:solidFill>
                  <a:srgbClr val="CE1126"/>
                </a:solidFill>
              </a:rPr>
              <a:pPr/>
              <a:t>31</a:t>
            </a:fld>
            <a:endParaRPr>
              <a:solidFill>
                <a:srgbClr val="CE1126"/>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00808"/>
            <a:ext cx="9144000" cy="2243009"/>
          </a:xfrm>
          <a:prstGeom prst="rect">
            <a:avLst/>
          </a:prstGeom>
        </p:spPr>
      </p:pic>
      <p:sp>
        <p:nvSpPr>
          <p:cNvPr id="9" name="TextBox 8"/>
          <p:cNvSpPr txBox="1"/>
          <p:nvPr/>
        </p:nvSpPr>
        <p:spPr>
          <a:xfrm>
            <a:off x="428596" y="4365104"/>
            <a:ext cx="3070071" cy="338554"/>
          </a:xfrm>
          <a:prstGeom prst="rect">
            <a:avLst/>
          </a:prstGeom>
          <a:noFill/>
        </p:spPr>
        <p:txBody>
          <a:bodyPr wrap="none" rtlCol="0">
            <a:spAutoFit/>
          </a:bodyPr>
          <a:lstStyle/>
          <a:p>
            <a:r>
              <a:rPr lang="en-AU" sz="1600" dirty="0" smtClean="0"/>
              <a:t>Schofield et al. </a:t>
            </a:r>
            <a:r>
              <a:rPr lang="en-AU" sz="1600" i="1" dirty="0" smtClean="0"/>
              <a:t>BMJ Open</a:t>
            </a:r>
            <a:r>
              <a:rPr lang="en-AU" sz="1600" dirty="0" smtClean="0"/>
              <a:t> 2016</a:t>
            </a:r>
            <a:endParaRPr lang="en-AU" sz="1600" dirty="0"/>
          </a:p>
        </p:txBody>
      </p:sp>
    </p:spTree>
    <p:extLst>
      <p:ext uri="{BB962C8B-B14F-4D97-AF65-F5344CB8AC3E}">
        <p14:creationId xmlns:p14="http://schemas.microsoft.com/office/powerpoint/2010/main" val="488889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0"/>
          </p:nvPr>
        </p:nvSpPr>
        <p:spPr/>
        <p:txBody>
          <a:bodyPr/>
          <a:lstStyle/>
          <a:p>
            <a:fld id="{5EB0718A-1B3D-42D2-9A2B-FB6CFA4B4E8D}" type="slidenum">
              <a:rPr lang="en-AU" smtClean="0"/>
              <a:pPr/>
              <a:t>32</a:t>
            </a:fld>
            <a:endParaRPr lang="en-AU" dirty="0"/>
          </a:p>
        </p:txBody>
      </p:sp>
      <p:sp>
        <p:nvSpPr>
          <p:cNvPr id="4" name="Rectangle 3"/>
          <p:cNvSpPr/>
          <p:nvPr/>
        </p:nvSpPr>
        <p:spPr>
          <a:xfrm>
            <a:off x="899592" y="2564904"/>
            <a:ext cx="7344816" cy="1508105"/>
          </a:xfrm>
          <a:prstGeom prst="rect">
            <a:avLst/>
          </a:prstGeom>
        </p:spPr>
        <p:txBody>
          <a:bodyPr wrap="square">
            <a:spAutoFit/>
          </a:bodyPr>
          <a:lstStyle/>
          <a:p>
            <a:pPr algn="ctr"/>
            <a:r>
              <a:rPr lang="en-AU" sz="3600" dirty="0" smtClean="0">
                <a:solidFill>
                  <a:srgbClr val="000080"/>
                </a:solidFill>
              </a:rPr>
              <a:t>Impact of diabetes prevention on labour force participation</a:t>
            </a:r>
          </a:p>
          <a:p>
            <a:pPr algn="ctr"/>
            <a:r>
              <a:rPr lang="en-AU" sz="2000" dirty="0" smtClean="0">
                <a:solidFill>
                  <a:srgbClr val="000080"/>
                </a:solidFill>
              </a:rPr>
              <a:t>(</a:t>
            </a:r>
            <a:r>
              <a:rPr lang="en-AU" sz="2000" i="1" dirty="0" smtClean="0">
                <a:solidFill>
                  <a:srgbClr val="000080"/>
                </a:solidFill>
              </a:rPr>
              <a:t>Passey et al. BMC Public Health 2012, </a:t>
            </a:r>
            <a:r>
              <a:rPr lang="en-AU" sz="2000" b="1" i="1" dirty="0" smtClean="0">
                <a:solidFill>
                  <a:srgbClr val="000080"/>
                </a:solidFill>
              </a:rPr>
              <a:t>12</a:t>
            </a:r>
            <a:r>
              <a:rPr lang="en-AU" sz="2000" i="1" dirty="0" smtClean="0">
                <a:solidFill>
                  <a:srgbClr val="000080"/>
                </a:solidFill>
              </a:rPr>
              <a:t>:16</a:t>
            </a:r>
            <a:r>
              <a:rPr lang="en-AU" sz="2000" dirty="0" smtClean="0">
                <a:solidFill>
                  <a:srgbClr val="000080"/>
                </a:solidFill>
              </a:rPr>
              <a:t>)</a:t>
            </a:r>
            <a:endParaRPr lang="en-AU" sz="3200" dirty="0"/>
          </a:p>
        </p:txBody>
      </p:sp>
    </p:spTree>
    <p:extLst>
      <p:ext uri="{BB962C8B-B14F-4D97-AF65-F5344CB8AC3E}">
        <p14:creationId xmlns:p14="http://schemas.microsoft.com/office/powerpoint/2010/main" val="4900340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Objective</a:t>
            </a:r>
            <a:endParaRPr lang="en-US" dirty="0"/>
          </a:p>
        </p:txBody>
      </p:sp>
      <p:sp>
        <p:nvSpPr>
          <p:cNvPr id="3" name="Content Placeholder 2"/>
          <p:cNvSpPr>
            <a:spLocks noGrp="1"/>
          </p:cNvSpPr>
          <p:nvPr>
            <p:ph idx="1"/>
          </p:nvPr>
        </p:nvSpPr>
        <p:spPr/>
        <p:txBody>
          <a:bodyPr/>
          <a:lstStyle/>
          <a:p>
            <a:r>
              <a:rPr lang="en-AU" dirty="0" smtClean="0"/>
              <a:t>To investigate the impact on labour force participation and personal incomes of diabetes intervention using a screening program and </a:t>
            </a:r>
            <a:r>
              <a:rPr lang="en-AU" dirty="0" err="1" smtClean="0"/>
              <a:t>metformin</a:t>
            </a:r>
            <a:r>
              <a:rPr lang="en-AU" dirty="0" smtClean="0"/>
              <a:t> or lifestyle intervention for those identified as pre-diabetics</a:t>
            </a:r>
          </a:p>
          <a:p>
            <a:endParaRPr lang="en-AU" dirty="0" smtClean="0"/>
          </a:p>
          <a:p>
            <a:endParaRPr lang="en-AU" dirty="0" smtClean="0"/>
          </a:p>
          <a:p>
            <a:r>
              <a:rPr lang="en-AU" dirty="0" smtClean="0"/>
              <a:t>Estimated the extra number of years in the labour force and increase in personal incomes of Australians aged 45 – 64 years in 2003, who would not have developed diabetes if a screening and intervention program to prevent the onset of diabetes were in place for the 20 years from 1983 </a:t>
            </a:r>
            <a:endParaRPr lang="en-US" dirty="0"/>
          </a:p>
        </p:txBody>
      </p:sp>
      <p:sp>
        <p:nvSpPr>
          <p:cNvPr id="4" name="Slide Number Placeholder 3"/>
          <p:cNvSpPr>
            <a:spLocks noGrp="1"/>
          </p:cNvSpPr>
          <p:nvPr>
            <p:ph type="sldNum" sz="quarter" idx="12"/>
          </p:nvPr>
        </p:nvSpPr>
        <p:spPr/>
        <p:txBody>
          <a:bodyPr/>
          <a:lstStyle/>
          <a:p>
            <a:fld id="{5EB0718A-1B3D-42D2-9A2B-FB6CFA4B4E8D}" type="slidenum">
              <a:rPr lang="en-AU" smtClean="0"/>
              <a:pPr/>
              <a:t>33</a:t>
            </a:fld>
            <a:endParaRPr lang="en-AU"/>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7815462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AU" dirty="0" smtClean="0"/>
              <a:t>Impacts of intervention to prevent diabetes</a:t>
            </a:r>
            <a:endParaRPr lang="en-AU" dirty="0"/>
          </a:p>
        </p:txBody>
      </p:sp>
      <p:sp>
        <p:nvSpPr>
          <p:cNvPr id="3" name="Slide Number Placeholder 2"/>
          <p:cNvSpPr>
            <a:spLocks noGrp="1"/>
          </p:cNvSpPr>
          <p:nvPr>
            <p:ph type="sldNum" sz="quarter" idx="10"/>
          </p:nvPr>
        </p:nvSpPr>
        <p:spPr/>
        <p:txBody>
          <a:bodyPr/>
          <a:lstStyle/>
          <a:p>
            <a:fld id="{5EB0718A-1B3D-42D2-9A2B-FB6CFA4B4E8D}" type="slidenum">
              <a:rPr lang="en-AU" smtClean="0"/>
              <a:pPr/>
              <a:t>34</a:t>
            </a:fld>
            <a:endParaRPr lang="en-AU" dirty="0"/>
          </a:p>
        </p:txBody>
      </p:sp>
      <p:sp>
        <p:nvSpPr>
          <p:cNvPr id="4" name="Text Placeholder 4"/>
          <p:cNvSpPr txBox="1">
            <a:spLocks/>
          </p:cNvSpPr>
          <p:nvPr/>
        </p:nvSpPr>
        <p:spPr>
          <a:xfrm>
            <a:off x="428596" y="1285859"/>
            <a:ext cx="8215370" cy="571505"/>
          </a:xfrm>
          <a:prstGeom prst="rect">
            <a:avLst/>
          </a:prstGeom>
          <a:solidFill>
            <a:srgbClr val="FDE2AB"/>
          </a:solidFill>
        </p:spPr>
        <p:txBody>
          <a:bodyPr>
            <a:noAutofit/>
          </a:bodyPr>
          <a:lstStyle/>
          <a:p>
            <a:pPr marL="174625" marR="0" lvl="0" indent="-174625" algn="ctr" defTabSz="914400" rtl="0" eaLnBrk="1" fontAlgn="auto" latinLnBrk="0" hangingPunct="1">
              <a:spcBef>
                <a:spcPts val="500"/>
              </a:spcBef>
              <a:spcAft>
                <a:spcPts val="500"/>
              </a:spcAft>
              <a:buClr>
                <a:schemeClr val="accent1"/>
              </a:buClr>
              <a:buSzTx/>
              <a:tabLst/>
              <a:defRPr/>
            </a:pPr>
            <a:r>
              <a:rPr kumimoji="0" lang="en-AU" sz="2000" b="1" i="0" u="none" strike="noStrike" kern="1200" cap="none" spc="0" normalizeH="0" baseline="0" noProof="0" dirty="0" smtClean="0">
                <a:ln>
                  <a:noFill/>
                </a:ln>
                <a:solidFill>
                  <a:schemeClr val="tx1"/>
                </a:solidFill>
                <a:effectLst/>
                <a:uLnTx/>
                <a:uFillTx/>
                <a:latin typeface="+mn-lt"/>
                <a:ea typeface="+mn-ea"/>
                <a:cs typeface="+mn-cs"/>
              </a:rPr>
              <a:t>Increased number of person years in the labour force &amp; the associated increase in total incomes over the ten years</a:t>
            </a:r>
            <a:endParaRPr kumimoji="0" lang="en-AU" sz="2000" b="1"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428596" y="2000240"/>
          <a:ext cx="8286810" cy="4312920"/>
        </p:xfrm>
        <a:graphic>
          <a:graphicData uri="http://schemas.openxmlformats.org/drawingml/2006/table">
            <a:tbl>
              <a:tblPr firstRow="1" bandRow="1">
                <a:tableStyleId>{5C22544A-7EE6-4342-B048-85BDC9FD1C3A}</a:tableStyleId>
              </a:tblPr>
              <a:tblGrid>
                <a:gridCol w="1381135"/>
                <a:gridCol w="1381135"/>
                <a:gridCol w="1381135"/>
                <a:gridCol w="1381135"/>
                <a:gridCol w="1381135"/>
                <a:gridCol w="1381135"/>
              </a:tblGrid>
              <a:tr h="370840">
                <a:tc>
                  <a:txBody>
                    <a:bodyPr/>
                    <a:lstStyle/>
                    <a:p>
                      <a:pPr>
                        <a:spcAft>
                          <a:spcPts val="0"/>
                        </a:spcAft>
                        <a:tabLst>
                          <a:tab pos="123825" algn="l"/>
                        </a:tabLst>
                      </a:pPr>
                      <a:r>
                        <a:rPr lang="en-AU" sz="1600" dirty="0">
                          <a:solidFill>
                            <a:srgbClr val="000000"/>
                          </a:solidFill>
                          <a:latin typeface="+mn-lt"/>
                          <a:ea typeface="Times New Roman"/>
                          <a:cs typeface="Times New Roman"/>
                        </a:rPr>
                        <a:t>	</a:t>
                      </a:r>
                      <a:endParaRPr lang="en-AU" sz="1600" dirty="0">
                        <a:latin typeface="+mn-lt"/>
                        <a:ea typeface="Times New Roman"/>
                        <a:cs typeface="Times New Roman"/>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spcAft>
                          <a:spcPts val="0"/>
                        </a:spcAft>
                      </a:pPr>
                      <a:r>
                        <a:rPr lang="en-AU" sz="1600" dirty="0" smtClean="0">
                          <a:solidFill>
                            <a:schemeClr val="tx1"/>
                          </a:solidFill>
                          <a:latin typeface="+mn-lt"/>
                          <a:ea typeface="Times New Roman"/>
                          <a:cs typeface="Times New Roman"/>
                        </a:rPr>
                        <a:t>Age group </a:t>
                      </a:r>
                    </a:p>
                    <a:p>
                      <a:pPr algn="ctr">
                        <a:spcAft>
                          <a:spcPts val="0"/>
                        </a:spcAft>
                      </a:pPr>
                      <a:r>
                        <a:rPr lang="en-AU" sz="1600" dirty="0" smtClean="0">
                          <a:solidFill>
                            <a:schemeClr val="tx1"/>
                          </a:solidFill>
                          <a:latin typeface="+mn-lt"/>
                          <a:ea typeface="Times New Roman"/>
                          <a:cs typeface="Times New Roman"/>
                        </a:rPr>
                        <a:t>in 2003</a:t>
                      </a:r>
                      <a:endParaRPr lang="en-AU" sz="1600" dirty="0">
                        <a:solidFill>
                          <a:schemeClr val="tx1"/>
                        </a:solidFill>
                        <a:latin typeface="+mn-lt"/>
                        <a:ea typeface="Times New Roman"/>
                        <a:cs typeface="Times New Roman"/>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spcAft>
                          <a:spcPts val="0"/>
                        </a:spcAft>
                      </a:pPr>
                      <a:r>
                        <a:rPr lang="en-AU" sz="1600" b="1" i="0" kern="1200" dirty="0" smtClean="0">
                          <a:solidFill>
                            <a:schemeClr val="tx1"/>
                          </a:solidFill>
                          <a:latin typeface="+mn-lt"/>
                          <a:ea typeface="+mn-ea"/>
                          <a:cs typeface="+mn-cs"/>
                        </a:rPr>
                        <a:t>Using </a:t>
                      </a:r>
                      <a:r>
                        <a:rPr lang="en-AU" sz="1600" b="1" i="0" kern="1200" dirty="0" err="1" smtClean="0">
                          <a:solidFill>
                            <a:schemeClr val="tx1"/>
                          </a:solidFill>
                          <a:latin typeface="+mn-lt"/>
                          <a:ea typeface="+mn-ea"/>
                          <a:cs typeface="+mn-cs"/>
                        </a:rPr>
                        <a:t>metformin</a:t>
                      </a:r>
                      <a:endParaRPr lang="en-AU" sz="1600" i="0" dirty="0">
                        <a:solidFill>
                          <a:schemeClr val="tx1"/>
                        </a:solidFill>
                        <a:latin typeface="+mn-lt"/>
                        <a:ea typeface="Times New Roman"/>
                        <a:cs typeface="Times New Roman"/>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AU"/>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pPr algn="ctr">
                        <a:spcAft>
                          <a:spcPts val="0"/>
                        </a:spcAft>
                      </a:pPr>
                      <a:r>
                        <a:rPr lang="en-AU" sz="1600" b="1" i="0" kern="1200" dirty="0" smtClean="0">
                          <a:solidFill>
                            <a:schemeClr val="tx1"/>
                          </a:solidFill>
                          <a:latin typeface="+mn-lt"/>
                          <a:ea typeface="+mn-ea"/>
                          <a:cs typeface="+mn-cs"/>
                        </a:rPr>
                        <a:t>Lifestyle intervention</a:t>
                      </a:r>
                      <a:endParaRPr lang="en-AU" sz="1600" i="0" dirty="0">
                        <a:solidFill>
                          <a:schemeClr val="tx1"/>
                        </a:solidFill>
                        <a:latin typeface="+mn-lt"/>
                        <a:ea typeface="Times New Roman"/>
                        <a:cs typeface="Times New Roman"/>
                      </a:endParaRPr>
                    </a:p>
                  </a:txBody>
                  <a:tcPr marL="68580" marR="6858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spcAft>
                          <a:spcPts val="0"/>
                        </a:spcAft>
                      </a:pP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70840">
                <a:tc>
                  <a:txBody>
                    <a:bodyPr/>
                    <a:lstStyle/>
                    <a:p>
                      <a:endParaRPr lang="en-AU" dirty="0"/>
                    </a:p>
                  </a:txBody>
                  <a:tcPr marL="68580" marR="68580" marT="0" marB="0">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AU" dirty="0"/>
                    </a:p>
                  </a:txBody>
                  <a:tcPr marL="68580" marR="68580" marT="0" marB="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AU" sz="1600" dirty="0">
                          <a:solidFill>
                            <a:srgbClr val="000000"/>
                          </a:solidFill>
                          <a:latin typeface="+mn-lt"/>
                          <a:ea typeface="Times New Roman"/>
                          <a:cs typeface="Times New Roman"/>
                        </a:rPr>
                        <a:t>Total person years</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AU" sz="1600" dirty="0">
                          <a:solidFill>
                            <a:srgbClr val="000000"/>
                          </a:solidFill>
                          <a:latin typeface="+mn-lt"/>
                          <a:ea typeface="Times New Roman"/>
                          <a:cs typeface="Times New Roman"/>
                        </a:rPr>
                        <a:t>Total </a:t>
                      </a:r>
                      <a:r>
                        <a:rPr lang="en-AU" sz="1600" dirty="0" smtClean="0">
                          <a:solidFill>
                            <a:srgbClr val="000000"/>
                          </a:solidFill>
                          <a:latin typeface="+mn-lt"/>
                          <a:ea typeface="Times New Roman"/>
                          <a:cs typeface="Times New Roman"/>
                        </a:rPr>
                        <a:t>income</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AU" sz="1600" dirty="0">
                          <a:solidFill>
                            <a:srgbClr val="000000"/>
                          </a:solidFill>
                          <a:latin typeface="+mn-lt"/>
                          <a:ea typeface="Times New Roman"/>
                          <a:cs typeface="Times New Roman"/>
                        </a:rPr>
                        <a:t>Total person years</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AU" sz="1600" dirty="0">
                          <a:solidFill>
                            <a:srgbClr val="000000"/>
                          </a:solidFill>
                          <a:latin typeface="+mn-lt"/>
                          <a:ea typeface="Times New Roman"/>
                          <a:cs typeface="Times New Roman"/>
                        </a:rPr>
                        <a:t>Total </a:t>
                      </a:r>
                      <a:r>
                        <a:rPr lang="en-AU" sz="1600" dirty="0" smtClean="0">
                          <a:solidFill>
                            <a:srgbClr val="000000"/>
                          </a:solidFill>
                          <a:latin typeface="+mn-lt"/>
                          <a:ea typeface="Times New Roman"/>
                          <a:cs typeface="Times New Roman"/>
                        </a:rPr>
                        <a:t>income</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spcAft>
                          <a:spcPts val="0"/>
                        </a:spcAft>
                      </a:pPr>
                      <a:r>
                        <a:rPr lang="en-AU" sz="1600" dirty="0">
                          <a:solidFill>
                            <a:srgbClr val="000000"/>
                          </a:solidFill>
                          <a:latin typeface="+mn-lt"/>
                          <a:ea typeface="Times New Roman"/>
                          <a:cs typeface="Times New Roman"/>
                        </a:rPr>
                        <a:t>Male</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spcAft>
                          <a:spcPts val="0"/>
                        </a:spcAft>
                      </a:pPr>
                      <a:r>
                        <a:rPr lang="en-AU" sz="1600" dirty="0">
                          <a:solidFill>
                            <a:srgbClr val="000000"/>
                          </a:solidFill>
                          <a:latin typeface="+mn-lt"/>
                          <a:ea typeface="Times New Roman"/>
                          <a:cs typeface="Times New Roman"/>
                        </a:rPr>
                        <a:t>45-49</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28</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1,263,000 </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43</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1,896,000 </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70840">
                <a:tc>
                  <a:txBody>
                    <a:bodyPr/>
                    <a:lstStyle/>
                    <a:p>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Aft>
                          <a:spcPts val="0"/>
                        </a:spcAft>
                      </a:pPr>
                      <a:r>
                        <a:rPr lang="en-AU" sz="1600">
                          <a:solidFill>
                            <a:srgbClr val="000000"/>
                          </a:solidFill>
                          <a:latin typeface="+mn-lt"/>
                          <a:ea typeface="Times New Roman"/>
                          <a:cs typeface="Times New Roman"/>
                        </a:rPr>
                        <a:t>50-54</a:t>
                      </a:r>
                      <a:endParaRPr lang="en-AU" sz="160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97</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4,319,000 </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125</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5,595,000 </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Aft>
                          <a:spcPts val="0"/>
                        </a:spcAft>
                      </a:pPr>
                      <a:r>
                        <a:rPr lang="en-AU" sz="1600" dirty="0">
                          <a:solidFill>
                            <a:srgbClr val="000000"/>
                          </a:solidFill>
                          <a:latin typeface="+mn-lt"/>
                          <a:ea typeface="Times New Roman"/>
                          <a:cs typeface="Times New Roman"/>
                        </a:rPr>
                        <a:t>55-59</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282</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12,578,000 </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358</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15,967,000 </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AU" sz="1600" dirty="0">
                          <a:solidFill>
                            <a:srgbClr val="000000"/>
                          </a:solidFill>
                          <a:latin typeface="+mn-lt"/>
                          <a:ea typeface="Times New Roman"/>
                          <a:cs typeface="Times New Roman"/>
                        </a:rPr>
                        <a:t>60-64</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683</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30,486,000 </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753</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33,599,000 </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spcAft>
                          <a:spcPts val="0"/>
                        </a:spcAft>
                      </a:pPr>
                      <a:r>
                        <a:rPr lang="en-AU" sz="1600">
                          <a:solidFill>
                            <a:srgbClr val="000000"/>
                          </a:solidFill>
                          <a:latin typeface="+mn-lt"/>
                          <a:ea typeface="Times New Roman"/>
                          <a:cs typeface="Times New Roman"/>
                        </a:rPr>
                        <a:t>Female</a:t>
                      </a:r>
                      <a:endParaRPr lang="en-AU" sz="160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spcAft>
                          <a:spcPts val="0"/>
                        </a:spcAft>
                      </a:pPr>
                      <a:r>
                        <a:rPr lang="en-AU" sz="1600" dirty="0">
                          <a:solidFill>
                            <a:srgbClr val="000000"/>
                          </a:solidFill>
                          <a:latin typeface="+mn-lt"/>
                          <a:ea typeface="Times New Roman"/>
                          <a:cs typeface="Times New Roman"/>
                        </a:rPr>
                        <a:t>45-49</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11</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347,000 </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11</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347,000 </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370840">
                <a:tc>
                  <a:txBody>
                    <a:bodyPr/>
                    <a:lstStyle/>
                    <a:p>
                      <a:endParaRPr lang="en-AU" sz="160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Aft>
                          <a:spcPts val="0"/>
                        </a:spcAft>
                      </a:pPr>
                      <a:r>
                        <a:rPr lang="en-AU" sz="1600" dirty="0">
                          <a:solidFill>
                            <a:srgbClr val="000000"/>
                          </a:solidFill>
                          <a:latin typeface="+mn-lt"/>
                          <a:ea typeface="Times New Roman"/>
                          <a:cs typeface="Times New Roman"/>
                        </a:rPr>
                        <a:t>50-54</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a:solidFill>
                            <a:srgbClr val="000000"/>
                          </a:solidFill>
                          <a:latin typeface="+mn-lt"/>
                          <a:ea typeface="Times New Roman"/>
                          <a:cs typeface="Times New Roman"/>
                        </a:rPr>
                        <a:t>42</a:t>
                      </a:r>
                      <a:endParaRPr lang="en-AU" sz="160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1,329,000 </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42</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1,329,000 </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spcAft>
                          <a:spcPts val="0"/>
                        </a:spcAft>
                      </a:pPr>
                      <a:r>
                        <a:rPr lang="en-AU" sz="1600">
                          <a:solidFill>
                            <a:srgbClr val="000000"/>
                          </a:solidFill>
                          <a:latin typeface="+mn-lt"/>
                          <a:ea typeface="Times New Roman"/>
                          <a:cs typeface="Times New Roman"/>
                        </a:rPr>
                        <a:t>55-59</a:t>
                      </a:r>
                      <a:endParaRPr lang="en-AU" sz="160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a:solidFill>
                            <a:srgbClr val="000000"/>
                          </a:solidFill>
                          <a:latin typeface="+mn-lt"/>
                          <a:ea typeface="Times New Roman"/>
                          <a:cs typeface="Times New Roman"/>
                        </a:rPr>
                        <a:t>679</a:t>
                      </a:r>
                      <a:endParaRPr lang="en-AU" sz="160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21,629,000 </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a:solidFill>
                            <a:srgbClr val="000000"/>
                          </a:solidFill>
                          <a:latin typeface="+mn-lt"/>
                          <a:ea typeface="Times New Roman"/>
                          <a:cs typeface="Times New Roman"/>
                        </a:rPr>
                        <a:t>816</a:t>
                      </a:r>
                      <a:endParaRPr lang="en-AU" sz="160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25,983,000 </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AU" sz="1600" dirty="0">
                          <a:solidFill>
                            <a:srgbClr val="000000"/>
                          </a:solidFill>
                          <a:latin typeface="+mn-lt"/>
                          <a:ea typeface="Times New Roman"/>
                          <a:cs typeface="Times New Roman"/>
                        </a:rPr>
                        <a:t>60-64</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790</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25,144,000 </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890</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28,334,000 </a:t>
                      </a:r>
                      <a:endParaRPr lang="en-AU" sz="1600" dirty="0">
                        <a:latin typeface="+mn-lt"/>
                        <a:ea typeface="Times New Roman"/>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spcAft>
                          <a:spcPts val="0"/>
                        </a:spcAft>
                      </a:pPr>
                      <a:r>
                        <a:rPr lang="en-AU" sz="1600" dirty="0">
                          <a:solidFill>
                            <a:srgbClr val="000000"/>
                          </a:solidFill>
                          <a:latin typeface="+mn-lt"/>
                          <a:ea typeface="Times New Roman"/>
                          <a:cs typeface="Times New Roman"/>
                        </a:rPr>
                        <a:t>Total</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en-AU" sz="1600" dirty="0">
                        <a:solidFill>
                          <a:srgbClr val="000000"/>
                        </a:solidFill>
                        <a:latin typeface="+mn-lt"/>
                        <a:ea typeface="Times New Roman"/>
                        <a:cs typeface="Times New Roman"/>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2,612</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97,095,000 </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3,038</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AU" sz="1600" dirty="0">
                          <a:solidFill>
                            <a:srgbClr val="000000"/>
                          </a:solidFill>
                          <a:latin typeface="+mn-lt"/>
                          <a:ea typeface="Times New Roman"/>
                          <a:cs typeface="Times New Roman"/>
                        </a:rPr>
                        <a:t>113,049,000 </a:t>
                      </a:r>
                      <a:endParaRPr lang="en-AU" sz="1600" dirty="0">
                        <a:latin typeface="+mn-lt"/>
                        <a:ea typeface="Times New Roman"/>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TextBox 5"/>
          <p:cNvSpPr txBox="1"/>
          <p:nvPr/>
        </p:nvSpPr>
        <p:spPr>
          <a:xfrm>
            <a:off x="227106" y="3500438"/>
            <a:ext cx="1800494" cy="646331"/>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AU" dirty="0" smtClean="0"/>
              <a:t>$44,600 per</a:t>
            </a:r>
          </a:p>
          <a:p>
            <a:pPr algn="ctr"/>
            <a:r>
              <a:rPr lang="en-AU" dirty="0" smtClean="0"/>
              <a:t>person per year</a:t>
            </a:r>
            <a:endParaRPr lang="en-AU" dirty="0"/>
          </a:p>
        </p:txBody>
      </p:sp>
      <p:sp>
        <p:nvSpPr>
          <p:cNvPr id="7" name="TextBox 6"/>
          <p:cNvSpPr txBox="1"/>
          <p:nvPr/>
        </p:nvSpPr>
        <p:spPr>
          <a:xfrm>
            <a:off x="227106" y="4929198"/>
            <a:ext cx="1800494" cy="646331"/>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AU" dirty="0" smtClean="0"/>
              <a:t>$31,800 per</a:t>
            </a:r>
          </a:p>
          <a:p>
            <a:pPr algn="ctr"/>
            <a:r>
              <a:rPr lang="en-AU" dirty="0" smtClean="0"/>
              <a:t>person per year</a:t>
            </a:r>
            <a:endParaRPr lang="en-AU" dirty="0"/>
          </a:p>
        </p:txBody>
      </p:sp>
    </p:spTree>
    <p:extLst>
      <p:ext uri="{BB962C8B-B14F-4D97-AF65-F5344CB8AC3E}">
        <p14:creationId xmlns:p14="http://schemas.microsoft.com/office/powerpoint/2010/main" val="1604769304"/>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AU" dirty="0" smtClean="0"/>
              <a:t>Summary</a:t>
            </a:r>
            <a:endParaRPr lang="en-AU" dirty="0"/>
          </a:p>
        </p:txBody>
      </p:sp>
      <p:sp>
        <p:nvSpPr>
          <p:cNvPr id="3" name="Content Placeholder 2"/>
          <p:cNvSpPr>
            <a:spLocks noGrp="1"/>
          </p:cNvSpPr>
          <p:nvPr>
            <p:ph idx="1"/>
          </p:nvPr>
        </p:nvSpPr>
        <p:spPr/>
        <p:txBody>
          <a:bodyPr>
            <a:normAutofit/>
          </a:bodyPr>
          <a:lstStyle/>
          <a:p>
            <a:pPr>
              <a:lnSpc>
                <a:spcPct val="90000"/>
              </a:lnSpc>
            </a:pPr>
            <a:r>
              <a:rPr lang="en-AU" dirty="0" smtClean="0"/>
              <a:t>Health is a social investment.</a:t>
            </a:r>
          </a:p>
          <a:p>
            <a:pPr>
              <a:lnSpc>
                <a:spcPct val="90000"/>
              </a:lnSpc>
            </a:pPr>
            <a:r>
              <a:rPr lang="en-AU" dirty="0" smtClean="0"/>
              <a:t>Investment in health can result in savings in other portfolios in addition to health.</a:t>
            </a:r>
          </a:p>
          <a:p>
            <a:pPr>
              <a:lnSpc>
                <a:spcPct val="90000"/>
              </a:lnSpc>
            </a:pPr>
            <a:r>
              <a:rPr lang="en-AU" dirty="0" smtClean="0"/>
              <a:t>Preventing / managing chronic conditions is one way to increase the workforce to grow economy.</a:t>
            </a:r>
          </a:p>
          <a:p>
            <a:pPr>
              <a:lnSpc>
                <a:spcPct val="90000"/>
              </a:lnSpc>
            </a:pPr>
            <a:r>
              <a:rPr lang="en-AU" dirty="0" smtClean="0"/>
              <a:t>This may contribute towards a sustainability of the future health funding.</a:t>
            </a:r>
          </a:p>
          <a:p>
            <a:pPr>
              <a:lnSpc>
                <a:spcPct val="90000"/>
              </a:lnSpc>
            </a:pPr>
            <a:endParaRPr lang="en-AU" dirty="0" smtClean="0"/>
          </a:p>
        </p:txBody>
      </p:sp>
      <p:sp>
        <p:nvSpPr>
          <p:cNvPr id="4" name="Slide Number Placeholder 3"/>
          <p:cNvSpPr>
            <a:spLocks noGrp="1"/>
          </p:cNvSpPr>
          <p:nvPr>
            <p:ph type="sldNum" sz="quarter" idx="12"/>
          </p:nvPr>
        </p:nvSpPr>
        <p:spPr/>
        <p:txBody>
          <a:bodyPr/>
          <a:lstStyle/>
          <a:p>
            <a:fld id="{5EB0718A-1B3D-42D2-9A2B-FB6CFA4B4E8D}" type="slidenum">
              <a:rPr lang="en-AU" smtClean="0"/>
              <a:pPr/>
              <a:t>35</a:t>
            </a:fld>
            <a:endParaRPr lang="en-AU"/>
          </a:p>
        </p:txBody>
      </p:sp>
      <p:sp>
        <p:nvSpPr>
          <p:cNvPr id="5" name="Text Placeholder 4"/>
          <p:cNvSpPr>
            <a:spLocks noGrp="1"/>
          </p:cNvSpPr>
          <p:nvPr>
            <p:ph type="body" sz="quarter" idx="13"/>
          </p:nvPr>
        </p:nvSpPr>
        <p:spPr/>
        <p:txBody>
          <a:bodyPr/>
          <a:lstStyle/>
          <a:p>
            <a:endParaRPr lang="en-AU" dirty="0"/>
          </a:p>
        </p:txBody>
      </p:sp>
    </p:spTree>
    <p:extLst>
      <p:ext uri="{BB962C8B-B14F-4D97-AF65-F5344CB8AC3E}">
        <p14:creationId xmlns:p14="http://schemas.microsoft.com/office/powerpoint/2010/main" val="13720988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AU"/>
          </a:p>
        </p:txBody>
      </p:sp>
      <p:sp>
        <p:nvSpPr>
          <p:cNvPr id="4" name="Slide Number Placeholder 3"/>
          <p:cNvSpPr>
            <a:spLocks noGrp="1"/>
          </p:cNvSpPr>
          <p:nvPr>
            <p:ph type="sldNum" sz="quarter" idx="10"/>
          </p:nvPr>
        </p:nvSpPr>
        <p:spPr/>
        <p:txBody>
          <a:bodyPr/>
          <a:lstStyle/>
          <a:p>
            <a:fld id="{5EB0718A-1B3D-42D2-9A2B-FB6CFA4B4E8D}" type="slidenum">
              <a:rPr lang="en-AU" smtClean="0"/>
              <a:pPr/>
              <a:t>36</a:t>
            </a:fld>
            <a:endParaRPr lang="en-AU"/>
          </a:p>
        </p:txBody>
      </p:sp>
      <p:sp>
        <p:nvSpPr>
          <p:cNvPr id="7" name="TextBox 6"/>
          <p:cNvSpPr txBox="1"/>
          <p:nvPr/>
        </p:nvSpPr>
        <p:spPr>
          <a:xfrm>
            <a:off x="2847600" y="3043800"/>
            <a:ext cx="3449983" cy="769441"/>
          </a:xfrm>
          <a:prstGeom prst="rect">
            <a:avLst/>
          </a:prstGeom>
          <a:noFill/>
        </p:spPr>
        <p:txBody>
          <a:bodyPr wrap="none" rtlCol="0">
            <a:spAutoFit/>
          </a:bodyPr>
          <a:lstStyle/>
          <a:p>
            <a:r>
              <a:rPr lang="en-AU" sz="4400" dirty="0" smtClean="0"/>
              <a:t>Thank you !!!</a:t>
            </a:r>
            <a:endParaRPr lang="en-AU" sz="4400" dirty="0"/>
          </a:p>
        </p:txBody>
      </p:sp>
    </p:spTree>
    <p:extLst>
      <p:ext uri="{BB962C8B-B14F-4D97-AF65-F5344CB8AC3E}">
        <p14:creationId xmlns:p14="http://schemas.microsoft.com/office/powerpoint/2010/main" val="374407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Demographic change</a:t>
            </a:r>
            <a:endParaRPr lang="en-AU" dirty="0"/>
          </a:p>
        </p:txBody>
      </p:sp>
      <p:sp>
        <p:nvSpPr>
          <p:cNvPr id="4" name="Slide Number Placeholder 3"/>
          <p:cNvSpPr>
            <a:spLocks noGrp="1"/>
          </p:cNvSpPr>
          <p:nvPr>
            <p:ph type="sldNum" sz="quarter" idx="12"/>
          </p:nvPr>
        </p:nvSpPr>
        <p:spPr/>
        <p:txBody>
          <a:bodyPr/>
          <a:lstStyle/>
          <a:p>
            <a:fld id="{5EB0718A-1B3D-42D2-9A2B-FB6CFA4B4E8D}" type="slidenum">
              <a:rPr lang="en-AU" smtClean="0"/>
              <a:pPr/>
              <a:t>4</a:t>
            </a:fld>
            <a:endParaRPr lang="en-AU"/>
          </a:p>
        </p:txBody>
      </p:sp>
      <p:sp>
        <p:nvSpPr>
          <p:cNvPr id="6" name="Rectangle 5"/>
          <p:cNvSpPr/>
          <p:nvPr/>
        </p:nvSpPr>
        <p:spPr>
          <a:xfrm>
            <a:off x="357158" y="6114782"/>
            <a:ext cx="6489020" cy="338554"/>
          </a:xfrm>
          <a:prstGeom prst="rect">
            <a:avLst/>
          </a:prstGeom>
        </p:spPr>
        <p:txBody>
          <a:bodyPr wrap="none">
            <a:spAutoFit/>
          </a:bodyPr>
          <a:lstStyle/>
          <a:p>
            <a:pPr marL="307975" lvl="0" indent="-307975" defTabSz="822325" fontAlgn="b">
              <a:spcBef>
                <a:spcPct val="0"/>
              </a:spcBef>
              <a:spcAft>
                <a:spcPct val="0"/>
              </a:spcAft>
              <a:buClr>
                <a:srgbClr val="811525"/>
              </a:buClr>
            </a:pPr>
            <a:r>
              <a:rPr lang="en-AU" sz="1600" dirty="0" smtClean="0">
                <a:latin typeface="Arial" charset="0"/>
                <a:cs typeface="Arial" charset="0"/>
              </a:rPr>
              <a:t>Source: ABS (2008) Population Projections, Australia. Cat. No. 3222.0</a:t>
            </a:r>
            <a:endParaRPr lang="en-AU" sz="1600" dirty="0" smtClean="0">
              <a:latin typeface="Times New Roman" pitchFamily="18"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2800" y="1953615"/>
            <a:ext cx="6638815" cy="3995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951200" y="1340768"/>
            <a:ext cx="5237331" cy="461665"/>
          </a:xfrm>
          <a:prstGeom prst="rect">
            <a:avLst/>
          </a:prstGeom>
        </p:spPr>
        <p:txBody>
          <a:bodyPr wrap="none">
            <a:spAutoFit/>
          </a:bodyPr>
          <a:lstStyle/>
          <a:p>
            <a:r>
              <a:rPr lang="en-AU" sz="2400" dirty="0">
                <a:latin typeface="Arial" charset="0"/>
                <a:cs typeface="Arial" charset="0"/>
              </a:rPr>
              <a:t>Australian Population projections (%)</a:t>
            </a:r>
            <a:endParaRPr lang="en-AU" sz="2400" dirty="0"/>
          </a:p>
        </p:txBody>
      </p:sp>
    </p:spTree>
    <p:extLst>
      <p:ext uri="{BB962C8B-B14F-4D97-AF65-F5344CB8AC3E}">
        <p14:creationId xmlns:p14="http://schemas.microsoft.com/office/powerpoint/2010/main" val="4085728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AU" dirty="0" smtClean="0"/>
              <a:t>Economic implications</a:t>
            </a:r>
            <a:endParaRPr lang="en-AU" dirty="0"/>
          </a:p>
        </p:txBody>
      </p:sp>
      <p:sp>
        <p:nvSpPr>
          <p:cNvPr id="3" name="Content Placeholder 2"/>
          <p:cNvSpPr>
            <a:spLocks noGrp="1"/>
          </p:cNvSpPr>
          <p:nvPr>
            <p:ph idx="1"/>
          </p:nvPr>
        </p:nvSpPr>
        <p:spPr>
          <a:xfrm>
            <a:off x="323528" y="1737097"/>
            <a:ext cx="8662989" cy="4679949"/>
          </a:xfrm>
        </p:spPr>
        <p:txBody>
          <a:bodyPr>
            <a:normAutofit/>
          </a:bodyPr>
          <a:lstStyle/>
          <a:p>
            <a:pPr>
              <a:defRPr/>
            </a:pPr>
            <a:r>
              <a:rPr lang="en-AU" dirty="0" smtClean="0"/>
              <a:t>Shrinking working age population </a:t>
            </a:r>
          </a:p>
          <a:p>
            <a:r>
              <a:rPr lang="en-AU" dirty="0" smtClean="0"/>
              <a:t>Aged-to-working age ratio increase</a:t>
            </a:r>
          </a:p>
          <a:p>
            <a:r>
              <a:rPr lang="en-AU" dirty="0" smtClean="0"/>
              <a:t>Increase dependency ratio</a:t>
            </a:r>
          </a:p>
          <a:p>
            <a:pPr>
              <a:defRPr/>
            </a:pPr>
            <a:endParaRPr lang="en-AU" dirty="0" smtClean="0"/>
          </a:p>
          <a:p>
            <a:pPr lvl="1">
              <a:buNone/>
              <a:defRPr/>
            </a:pPr>
            <a:endParaRPr lang="en-AU" dirty="0" smtClean="0">
              <a:sym typeface="Wingdings" pitchFamily="2" charset="2"/>
            </a:endParaRPr>
          </a:p>
          <a:p>
            <a:pPr lvl="1">
              <a:defRPr/>
            </a:pPr>
            <a:endParaRPr lang="en-AU" dirty="0" smtClean="0">
              <a:sym typeface="Wingdings" pitchFamily="2" charset="2"/>
            </a:endParaRPr>
          </a:p>
          <a:p>
            <a:endParaRPr lang="en-AU" dirty="0"/>
          </a:p>
        </p:txBody>
      </p:sp>
      <p:sp>
        <p:nvSpPr>
          <p:cNvPr id="4" name="Slide Number Placeholder 3"/>
          <p:cNvSpPr>
            <a:spLocks noGrp="1"/>
          </p:cNvSpPr>
          <p:nvPr>
            <p:ph type="sldNum" sz="quarter" idx="12"/>
          </p:nvPr>
        </p:nvSpPr>
        <p:spPr/>
        <p:txBody>
          <a:bodyPr/>
          <a:lstStyle/>
          <a:p>
            <a:fld id="{5EB0718A-1B3D-42D2-9A2B-FB6CFA4B4E8D}" type="slidenum">
              <a:rPr lang="en-AU" smtClean="0"/>
              <a:pPr/>
              <a:t>5</a:t>
            </a:fld>
            <a:endParaRPr lang="en-AU"/>
          </a:p>
        </p:txBody>
      </p:sp>
      <p:sp>
        <p:nvSpPr>
          <p:cNvPr id="5" name="Text Placeholder 4"/>
          <p:cNvSpPr>
            <a:spLocks noGrp="1"/>
          </p:cNvSpPr>
          <p:nvPr>
            <p:ph type="body" sz="quarter" idx="13"/>
          </p:nvPr>
        </p:nvSpPr>
        <p:spPr>
          <a:xfrm>
            <a:off x="323528" y="1268413"/>
            <a:ext cx="8662988" cy="517513"/>
          </a:xfrm>
        </p:spPr>
        <p:txBody>
          <a:bodyPr/>
          <a:lstStyle/>
          <a:p>
            <a:endParaRPr lang="en-AU" dirty="0"/>
          </a:p>
        </p:txBody>
      </p:sp>
      <p:sp>
        <p:nvSpPr>
          <p:cNvPr id="12" name="TextBox 11"/>
          <p:cNvSpPr txBox="1"/>
          <p:nvPr/>
        </p:nvSpPr>
        <p:spPr>
          <a:xfrm>
            <a:off x="426023" y="5373215"/>
            <a:ext cx="8212889" cy="830997"/>
          </a:xfrm>
          <a:prstGeom prst="rect">
            <a:avLst/>
          </a:prstGeom>
          <a:noFill/>
          <a:ln>
            <a:solidFill>
              <a:schemeClr val="accent1"/>
            </a:solidFill>
          </a:ln>
        </p:spPr>
        <p:txBody>
          <a:bodyPr wrap="none" rtlCol="0">
            <a:spAutoFit/>
          </a:bodyPr>
          <a:lstStyle/>
          <a:p>
            <a:pPr algn="ctr"/>
            <a:r>
              <a:rPr lang="en-AU" sz="1600" b="1" dirty="0" smtClean="0"/>
              <a:t>2010: About 5 people of working age </a:t>
            </a:r>
            <a:r>
              <a:rPr lang="en-AU" sz="1600" b="1" dirty="0" smtClean="0">
                <a:sym typeface="Wingdings" pitchFamily="2" charset="2"/>
              </a:rPr>
              <a:t>~ one person of pension age (aged over 65)</a:t>
            </a:r>
          </a:p>
          <a:p>
            <a:pPr algn="ctr"/>
            <a:endParaRPr lang="en-AU" sz="1600" b="1" dirty="0" smtClean="0">
              <a:sym typeface="Wingdings" pitchFamily="2" charset="2"/>
            </a:endParaRPr>
          </a:p>
          <a:p>
            <a:pPr algn="ctr"/>
            <a:r>
              <a:rPr lang="en-AU" sz="1600" b="1" dirty="0" smtClean="0">
                <a:sym typeface="Wingdings" pitchFamily="2" charset="2"/>
              </a:rPr>
              <a:t>2050: About 2.7 people of working age ~ one person of pension age (aged over 65)</a:t>
            </a:r>
            <a:endParaRPr lang="en-US" sz="1600" b="1" dirty="0"/>
          </a:p>
        </p:txBody>
      </p:sp>
      <p:grpSp>
        <p:nvGrpSpPr>
          <p:cNvPr id="14" name="Group 13"/>
          <p:cNvGrpSpPr/>
          <p:nvPr/>
        </p:nvGrpSpPr>
        <p:grpSpPr>
          <a:xfrm>
            <a:off x="5076056" y="1412776"/>
            <a:ext cx="3676650" cy="2941295"/>
            <a:chOff x="5076056" y="1916832"/>
            <a:chExt cx="3676650" cy="2941295"/>
          </a:xfrm>
        </p:grpSpPr>
        <p:graphicFrame>
          <p:nvGraphicFramePr>
            <p:cNvPr id="11" name="Chart 10"/>
            <p:cNvGraphicFramePr/>
            <p:nvPr/>
          </p:nvGraphicFramePr>
          <p:xfrm>
            <a:off x="5076056" y="1916832"/>
            <a:ext cx="367665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12"/>
            <p:cNvSpPr/>
            <p:nvPr/>
          </p:nvSpPr>
          <p:spPr>
            <a:xfrm>
              <a:off x="5148064" y="4581128"/>
              <a:ext cx="2792752" cy="276999"/>
            </a:xfrm>
            <a:prstGeom prst="rect">
              <a:avLst/>
            </a:prstGeom>
            <a:ln>
              <a:noFill/>
            </a:ln>
          </p:spPr>
          <p:txBody>
            <a:bodyPr wrap="none">
              <a:spAutoFit/>
            </a:bodyPr>
            <a:lstStyle/>
            <a:p>
              <a:pPr marL="307975" lvl="0" indent="-307975" defTabSz="822325" fontAlgn="b">
                <a:spcBef>
                  <a:spcPct val="0"/>
                </a:spcBef>
                <a:spcAft>
                  <a:spcPct val="0"/>
                </a:spcAft>
                <a:buClr>
                  <a:srgbClr val="811525"/>
                </a:buClr>
              </a:pPr>
              <a:r>
                <a:rPr lang="en-AU" sz="1200" dirty="0" smtClean="0">
                  <a:latin typeface="Arial" charset="0"/>
                  <a:cs typeface="Arial" charset="0"/>
                </a:rPr>
                <a:t>Source: Intergenerational Report 2010</a:t>
              </a:r>
              <a:endParaRPr lang="en-AU" sz="1200" dirty="0" smtClean="0">
                <a:latin typeface="Times New Roman" pitchFamily="18" charset="0"/>
              </a:endParaRPr>
            </a:p>
          </p:txBody>
        </p:sp>
      </p:grpSp>
    </p:spTree>
    <p:extLst>
      <p:ext uri="{BB962C8B-B14F-4D97-AF65-F5344CB8AC3E}">
        <p14:creationId xmlns:p14="http://schemas.microsoft.com/office/powerpoint/2010/main" val="194188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7D8DBEEC-B8B2-449B-A6F8-4D3D265A9BE9}" type="slidenum">
              <a:rPr lang="en-US"/>
              <a:pPr>
                <a:defRPr/>
              </a:pPr>
              <a:t>6</a:t>
            </a:fld>
            <a:endParaRPr lang="en-US"/>
          </a:p>
        </p:txBody>
      </p:sp>
      <p:sp>
        <p:nvSpPr>
          <p:cNvPr id="7" name="Title 6"/>
          <p:cNvSpPr>
            <a:spLocks noGrp="1"/>
          </p:cNvSpPr>
          <p:nvPr>
            <p:ph type="title"/>
          </p:nvPr>
        </p:nvSpPr>
        <p:spPr>
          <a:xfrm>
            <a:off x="1857356" y="563335"/>
            <a:ext cx="7056457" cy="633417"/>
          </a:xfrm>
        </p:spPr>
        <p:txBody>
          <a:bodyPr/>
          <a:lstStyle/>
          <a:p>
            <a:pPr>
              <a:lnSpc>
                <a:spcPct val="100000"/>
              </a:lnSpc>
            </a:pPr>
            <a:r>
              <a:rPr lang="en-AU" dirty="0" smtClean="0"/>
              <a:t>Projections of Australian Government spending by category</a:t>
            </a:r>
            <a:endParaRPr lang="en-US" dirty="0"/>
          </a:p>
        </p:txBody>
      </p:sp>
      <p:sp>
        <p:nvSpPr>
          <p:cNvPr id="9" name="Rectangle 8"/>
          <p:cNvSpPr/>
          <p:nvPr/>
        </p:nvSpPr>
        <p:spPr>
          <a:xfrm>
            <a:off x="571472" y="6000768"/>
            <a:ext cx="3674404" cy="338554"/>
          </a:xfrm>
          <a:prstGeom prst="rect">
            <a:avLst/>
          </a:prstGeom>
        </p:spPr>
        <p:txBody>
          <a:bodyPr wrap="none">
            <a:spAutoFit/>
          </a:bodyPr>
          <a:lstStyle/>
          <a:p>
            <a:pPr marL="307975" lvl="0" indent="-307975" defTabSz="822325" fontAlgn="b">
              <a:spcBef>
                <a:spcPct val="0"/>
              </a:spcBef>
              <a:spcAft>
                <a:spcPct val="0"/>
              </a:spcAft>
              <a:buClr>
                <a:srgbClr val="811525"/>
              </a:buClr>
            </a:pPr>
            <a:r>
              <a:rPr lang="en-AU" sz="1600" dirty="0" smtClean="0">
                <a:latin typeface="Arial" charset="0"/>
                <a:cs typeface="Arial" charset="0"/>
              </a:rPr>
              <a:t>Source: Intergenerational Report 2015</a:t>
            </a:r>
            <a:endParaRPr lang="en-AU" sz="1600" dirty="0" smtClean="0">
              <a:latin typeface="Times New Roman" pitchFamily="18" charset="0"/>
            </a:endParaRPr>
          </a:p>
        </p:txBody>
      </p:sp>
      <p:graphicFrame>
        <p:nvGraphicFramePr>
          <p:cNvPr id="2" name="Chart 1"/>
          <p:cNvGraphicFramePr>
            <a:graphicFrameLocks noChangeAspect="1"/>
          </p:cNvGraphicFramePr>
          <p:nvPr>
            <p:extLst>
              <p:ext uri="{D42A27DB-BD31-4B8C-83A1-F6EECF244321}">
                <p14:modId xmlns:p14="http://schemas.microsoft.com/office/powerpoint/2010/main" val="1699418799"/>
              </p:ext>
            </p:extLst>
          </p:nvPr>
        </p:nvGraphicFramePr>
        <p:xfrm>
          <a:off x="1280160" y="1484784"/>
          <a:ext cx="6583680" cy="43891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39073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dirty="0" smtClean="0"/>
              <a:t>How much money will be available for health spending</a:t>
            </a:r>
          </a:p>
          <a:p>
            <a:r>
              <a:rPr lang="en-AU" dirty="0" smtClean="0"/>
              <a:t>How much pressure will health spending place on the future budget balance</a:t>
            </a:r>
          </a:p>
          <a:p>
            <a:r>
              <a:rPr lang="en-AU" dirty="0" smtClean="0"/>
              <a:t>Sustainability of future health spending </a:t>
            </a:r>
          </a:p>
          <a:p>
            <a:r>
              <a:rPr lang="en-AU" dirty="0" smtClean="0"/>
              <a:t>Places the future of health funding in the context of the future economy and budget balance</a:t>
            </a:r>
            <a:endParaRPr lang="en-AU" sz="2000" dirty="0" smtClean="0"/>
          </a:p>
          <a:p>
            <a:pPr>
              <a:buNone/>
            </a:pPr>
            <a:endParaRPr lang="en-AU" dirty="0" smtClean="0"/>
          </a:p>
          <a:p>
            <a:pPr marL="0" indent="0">
              <a:buNone/>
            </a:pPr>
            <a:endParaRPr lang="en-AU" dirty="0" smtClean="0"/>
          </a:p>
        </p:txBody>
      </p:sp>
      <p:sp>
        <p:nvSpPr>
          <p:cNvPr id="4" name="Slide Number Placeholder 3"/>
          <p:cNvSpPr>
            <a:spLocks noGrp="1"/>
          </p:cNvSpPr>
          <p:nvPr>
            <p:ph type="sldNum" sz="quarter" idx="12"/>
          </p:nvPr>
        </p:nvSpPr>
        <p:spPr/>
        <p:txBody>
          <a:bodyPr/>
          <a:lstStyle/>
          <a:p>
            <a:fld id="{5EB0718A-1B3D-42D2-9A2B-FB6CFA4B4E8D}" type="slidenum">
              <a:rPr lang="en-AU" smtClean="0"/>
              <a:pPr/>
              <a:t>7</a:t>
            </a:fld>
            <a:endParaRPr lang="en-AU"/>
          </a:p>
        </p:txBody>
      </p:sp>
      <p:sp>
        <p:nvSpPr>
          <p:cNvPr id="6" name="Title 1"/>
          <p:cNvSpPr>
            <a:spLocks noGrp="1"/>
          </p:cNvSpPr>
          <p:nvPr>
            <p:ph type="title"/>
          </p:nvPr>
        </p:nvSpPr>
        <p:spPr>
          <a:xfrm>
            <a:off x="1857356" y="428604"/>
            <a:ext cx="7056457" cy="633417"/>
          </a:xfrm>
        </p:spPr>
        <p:txBody>
          <a:bodyPr/>
          <a:lstStyle/>
          <a:p>
            <a:pPr>
              <a:lnSpc>
                <a:spcPct val="100000"/>
              </a:lnSpc>
            </a:pPr>
            <a:r>
              <a:rPr lang="en-AU" dirty="0" smtClean="0"/>
              <a:t>Sustainability of health spending</a:t>
            </a:r>
            <a:endParaRPr lang="en-AU" dirty="0"/>
          </a:p>
        </p:txBody>
      </p:sp>
      <p:sp>
        <p:nvSpPr>
          <p:cNvPr id="7" name="Text Placeholder 6"/>
          <p:cNvSpPr>
            <a:spLocks noGrp="1"/>
          </p:cNvSpPr>
          <p:nvPr>
            <p:ph type="body" sz="quarter" idx="13"/>
          </p:nvPr>
        </p:nvSpPr>
        <p:spPr/>
        <p:txBody>
          <a:bodyPr/>
          <a:lstStyle/>
          <a:p>
            <a:endParaRPr lang="en-AU"/>
          </a:p>
        </p:txBody>
      </p:sp>
    </p:spTree>
    <p:extLst>
      <p:ext uri="{BB962C8B-B14F-4D97-AF65-F5344CB8AC3E}">
        <p14:creationId xmlns:p14="http://schemas.microsoft.com/office/powerpoint/2010/main" val="3300598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6"/>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Arial" pitchFamily="34" charset="0"/>
              </a:defRPr>
            </a:lvl1pPr>
            <a:lvl2pPr marL="742950" indent="-285750" defTabSz="912813">
              <a:defRPr>
                <a:solidFill>
                  <a:schemeClr val="tx1"/>
                </a:solidFill>
                <a:latin typeface="Arial" pitchFamily="34" charset="0"/>
              </a:defRPr>
            </a:lvl2pPr>
            <a:lvl3pPr marL="1143000" indent="-228600" defTabSz="912813">
              <a:defRPr>
                <a:solidFill>
                  <a:schemeClr val="tx1"/>
                </a:solidFill>
                <a:latin typeface="Arial" pitchFamily="34" charset="0"/>
              </a:defRPr>
            </a:lvl3pPr>
            <a:lvl4pPr marL="1600200" indent="-228600" defTabSz="912813">
              <a:defRPr>
                <a:solidFill>
                  <a:schemeClr val="tx1"/>
                </a:solidFill>
                <a:latin typeface="Arial" pitchFamily="34" charset="0"/>
              </a:defRPr>
            </a:lvl4pPr>
            <a:lvl5pPr marL="2057400" indent="-228600" defTabSz="912813">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22A35E55-6E21-4A29-B7C1-892096642606}" type="slidenum">
              <a:rPr lang="en-US" altLang="en-US" smtClean="0">
                <a:solidFill>
                  <a:schemeClr val="accent1"/>
                </a:solidFill>
              </a:rPr>
              <a:pPr fontAlgn="base">
                <a:spcBef>
                  <a:spcPct val="0"/>
                </a:spcBef>
                <a:spcAft>
                  <a:spcPct val="0"/>
                </a:spcAft>
                <a:defRPr/>
              </a:pPr>
              <a:t>8</a:t>
            </a:fld>
            <a:endParaRPr lang="en-US" altLang="en-US" smtClean="0">
              <a:solidFill>
                <a:schemeClr val="accent1"/>
              </a:solidFill>
            </a:endParaRPr>
          </a:p>
        </p:txBody>
      </p:sp>
      <p:sp>
        <p:nvSpPr>
          <p:cNvPr id="14340" name="Rectangle 5"/>
          <p:cNvSpPr>
            <a:spLocks noChangeArrowheads="1"/>
          </p:cNvSpPr>
          <p:nvPr/>
        </p:nvSpPr>
        <p:spPr bwMode="auto">
          <a:xfrm>
            <a:off x="315913" y="6076950"/>
            <a:ext cx="8515350" cy="95250"/>
          </a:xfrm>
          <a:prstGeom prst="rect">
            <a:avLst/>
          </a:prstGeom>
          <a:gradFill rotWithShape="1">
            <a:gsLst>
              <a:gs pos="0">
                <a:srgbClr val="4B2120"/>
              </a:gs>
              <a:gs pos="50000">
                <a:srgbClr val="94403E"/>
              </a:gs>
              <a:gs pos="100000">
                <a:srgbClr val="4B212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596" tIns="50796" rIns="101596" bIns="50796" anchor="ctr"/>
          <a:lstStyle>
            <a:lvl1pPr defTabSz="912813" eaLnBrk="0" hangingPunct="0">
              <a:defRPr>
                <a:solidFill>
                  <a:schemeClr val="tx1"/>
                </a:solidFill>
                <a:latin typeface="Arial" pitchFamily="34" charset="0"/>
                <a:cs typeface="Arial" pitchFamily="34" charset="0"/>
              </a:defRPr>
            </a:lvl1pPr>
            <a:lvl2pPr marL="742950" indent="-285750" defTabSz="912813" eaLnBrk="0" hangingPunct="0">
              <a:defRPr>
                <a:solidFill>
                  <a:schemeClr val="tx1"/>
                </a:solidFill>
                <a:latin typeface="Arial" pitchFamily="34" charset="0"/>
                <a:cs typeface="Arial" pitchFamily="34" charset="0"/>
              </a:defRPr>
            </a:lvl2pPr>
            <a:lvl3pPr marL="1143000" indent="-228600" defTabSz="912813" eaLnBrk="0" hangingPunct="0">
              <a:defRPr>
                <a:solidFill>
                  <a:schemeClr val="tx1"/>
                </a:solidFill>
                <a:latin typeface="Arial" pitchFamily="34" charset="0"/>
                <a:cs typeface="Arial" pitchFamily="34" charset="0"/>
              </a:defRPr>
            </a:lvl3pPr>
            <a:lvl4pPr marL="1600200" indent="-228600" defTabSz="912813" eaLnBrk="0" hangingPunct="0">
              <a:defRPr>
                <a:solidFill>
                  <a:schemeClr val="tx1"/>
                </a:solidFill>
                <a:latin typeface="Arial" pitchFamily="34" charset="0"/>
                <a:cs typeface="Arial" pitchFamily="34" charset="0"/>
              </a:defRPr>
            </a:lvl4pPr>
            <a:lvl5pPr marL="2057400" indent="-228600" defTabSz="912813"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endParaRPr lang="en-AU" altLang="en-US"/>
          </a:p>
        </p:txBody>
      </p:sp>
      <p:pic>
        <p:nvPicPr>
          <p:cNvPr id="14341" name="Content Placeholder 7" descr="http://2.bp.blogspot.com/-9rqUj45IgWk/TqoC0kUQLVI/AAAAAAAAARU/h33pCaE6fMA/s400/ripples+in+a+pond.jpg">
            <a:hlinkClick r:id="rId3"/>
          </p:cNvPr>
          <p:cNvPicPr>
            <a:picLocks noGrp="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1276350" y="1341438"/>
            <a:ext cx="6824663" cy="4608512"/>
          </a:xfrm>
        </p:spPr>
      </p:pic>
      <p:sp>
        <p:nvSpPr>
          <p:cNvPr id="9" name="Title 1"/>
          <p:cNvSpPr>
            <a:spLocks noGrp="1"/>
          </p:cNvSpPr>
          <p:nvPr>
            <p:ph type="title" idx="4294967295"/>
          </p:nvPr>
        </p:nvSpPr>
        <p:spPr>
          <a:xfrm>
            <a:off x="1835696" y="404664"/>
            <a:ext cx="7056438" cy="633412"/>
          </a:xfrm>
        </p:spPr>
        <p:txBody>
          <a:bodyPr/>
          <a:lstStyle/>
          <a:p>
            <a:r>
              <a:rPr lang="en-AU" altLang="en-US" dirty="0" smtClean="0"/>
              <a:t>Ripple effects</a:t>
            </a:r>
          </a:p>
        </p:txBody>
      </p:sp>
      <p:sp>
        <p:nvSpPr>
          <p:cNvPr id="2" name="TextBox 1"/>
          <p:cNvSpPr txBox="1"/>
          <p:nvPr/>
        </p:nvSpPr>
        <p:spPr>
          <a:xfrm>
            <a:off x="1331640" y="4077072"/>
            <a:ext cx="6686446" cy="707886"/>
          </a:xfrm>
          <a:prstGeom prst="rect">
            <a:avLst/>
          </a:prstGeom>
          <a:noFill/>
        </p:spPr>
        <p:txBody>
          <a:bodyPr wrap="none" rtlCol="0">
            <a:spAutoFit/>
          </a:bodyPr>
          <a:lstStyle/>
          <a:p>
            <a:r>
              <a:rPr lang="en-AU" sz="4000" dirty="0" smtClean="0"/>
              <a:t>Health is a social investment</a:t>
            </a:r>
            <a:endParaRPr lang="en-AU" sz="4000" dirty="0"/>
          </a:p>
        </p:txBody>
      </p:sp>
    </p:spTree>
    <p:extLst>
      <p:ext uri="{BB962C8B-B14F-4D97-AF65-F5344CB8AC3E}">
        <p14:creationId xmlns:p14="http://schemas.microsoft.com/office/powerpoint/2010/main" val="128227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Direct costs of OA</a:t>
            </a:r>
            <a:endParaRPr lang="en-AU" dirty="0"/>
          </a:p>
        </p:txBody>
      </p:sp>
      <p:sp>
        <p:nvSpPr>
          <p:cNvPr id="4" name="Slide Number Placeholder 3"/>
          <p:cNvSpPr>
            <a:spLocks noGrp="1"/>
          </p:cNvSpPr>
          <p:nvPr>
            <p:ph type="sldNum" sz="quarter" idx="12"/>
          </p:nvPr>
        </p:nvSpPr>
        <p:spPr/>
        <p:txBody>
          <a:bodyPr/>
          <a:lstStyle/>
          <a:p>
            <a:pPr>
              <a:defRPr/>
            </a:pPr>
            <a:fld id="{91D29CA1-13DB-4480-B0FC-A7D20BFA5945}" type="slidenum">
              <a:rPr lang="en-US" smtClean="0"/>
              <a:pPr>
                <a:defRPr/>
              </a:pPr>
              <a:t>9</a:t>
            </a:fld>
            <a:endParaRPr lang="en-US"/>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7797"/>
          <a:stretch/>
        </p:blipFill>
        <p:spPr>
          <a:xfrm>
            <a:off x="2339752" y="1412776"/>
            <a:ext cx="4464496" cy="4756090"/>
          </a:xfrm>
          <a:prstGeom prst="rect">
            <a:avLst/>
          </a:prstGeom>
        </p:spPr>
      </p:pic>
      <p:sp>
        <p:nvSpPr>
          <p:cNvPr id="6" name="TextBox 5"/>
          <p:cNvSpPr txBox="1"/>
          <p:nvPr/>
        </p:nvSpPr>
        <p:spPr>
          <a:xfrm>
            <a:off x="428596" y="6309320"/>
            <a:ext cx="4815742" cy="338554"/>
          </a:xfrm>
          <a:prstGeom prst="rect">
            <a:avLst/>
          </a:prstGeom>
          <a:noFill/>
        </p:spPr>
        <p:txBody>
          <a:bodyPr wrap="none" rtlCol="0">
            <a:spAutoFit/>
          </a:bodyPr>
          <a:lstStyle/>
          <a:p>
            <a:r>
              <a:rPr lang="en-AU" sz="1600" dirty="0" smtClean="0"/>
              <a:t>Hunter et al. </a:t>
            </a:r>
            <a:r>
              <a:rPr lang="en-AU" sz="1600" i="1" dirty="0" smtClean="0"/>
              <a:t>Nat Rev </a:t>
            </a:r>
            <a:r>
              <a:rPr lang="en-AU" sz="1600" i="1" dirty="0" err="1" smtClean="0"/>
              <a:t>Rheumatol</a:t>
            </a:r>
            <a:r>
              <a:rPr lang="en-AU" sz="1600" dirty="0" smtClean="0"/>
              <a:t> 2014, 10:437-441</a:t>
            </a:r>
            <a:endParaRPr lang="en-AU" sz="1600" dirty="0"/>
          </a:p>
        </p:txBody>
      </p:sp>
    </p:spTree>
    <p:extLst>
      <p:ext uri="{BB962C8B-B14F-4D97-AF65-F5344CB8AC3E}">
        <p14:creationId xmlns:p14="http://schemas.microsoft.com/office/powerpoint/2010/main" val="2871507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UNIS Master">
  <a:themeElements>
    <a:clrScheme name="UNIS Master">
      <a:dk1>
        <a:sysClr val="windowText" lastClr="000000"/>
      </a:dk1>
      <a:lt1>
        <a:sysClr val="window" lastClr="FFFFFF"/>
      </a:lt1>
      <a:dk2>
        <a:srgbClr val="12416C"/>
      </a:dk2>
      <a:lt2>
        <a:srgbClr val="FBCD6B"/>
      </a:lt2>
      <a:accent1>
        <a:srgbClr val="CE1126"/>
      </a:accent1>
      <a:accent2>
        <a:srgbClr val="12416C"/>
      </a:accent2>
      <a:accent3>
        <a:srgbClr val="F9B72C"/>
      </a:accent3>
      <a:accent4>
        <a:srgbClr val="BBBDC0"/>
      </a:accent4>
      <a:accent5>
        <a:srgbClr val="E68892"/>
      </a:accent5>
      <a:accent6>
        <a:srgbClr val="88A0B5"/>
      </a:accent6>
      <a:hlink>
        <a:srgbClr val="0000FF"/>
      </a:hlink>
      <a:folHlink>
        <a:srgbClr val="0000FF"/>
      </a:folHlink>
    </a:clrScheme>
    <a:fontScheme name="UNIS_0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8484</TotalTime>
  <Words>2079</Words>
  <Application>Microsoft Office PowerPoint</Application>
  <PresentationFormat>On-screen Show (4:3)</PresentationFormat>
  <Paragraphs>472</Paragraphs>
  <Slides>36</Slides>
  <Notes>34</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UNIS Master</vt:lpstr>
      <vt:lpstr>Economics of “health is a social investment”</vt:lpstr>
      <vt:lpstr>PowerPoint Presentation</vt:lpstr>
      <vt:lpstr>Population pyramid, Australia</vt:lpstr>
      <vt:lpstr>Demographic change</vt:lpstr>
      <vt:lpstr>Economic implications</vt:lpstr>
      <vt:lpstr>Projections of Australian Government spending by category</vt:lpstr>
      <vt:lpstr>Sustainability of health spending</vt:lpstr>
      <vt:lpstr>Ripple effects</vt:lpstr>
      <vt:lpstr>Direct costs of OA</vt:lpstr>
      <vt:lpstr>Indirect costs of OA</vt:lpstr>
      <vt:lpstr>Health and labour force priorities</vt:lpstr>
      <vt:lpstr>Impact of chronic disease on labour force participation</vt:lpstr>
      <vt:lpstr>PowerPoint Presentation</vt:lpstr>
      <vt:lpstr>PowerPoint Presentation</vt:lpstr>
      <vt:lpstr>PowerPoint Presentation</vt:lpstr>
      <vt:lpstr>Costs of lost productivity</vt:lpstr>
      <vt:lpstr>PowerPoint Presentation</vt:lpstr>
      <vt:lpstr>Health&amp;WealthMOD</vt:lpstr>
      <vt:lpstr>Cost of retiring early due to illness in Australia</vt:lpstr>
      <vt:lpstr>Cost of retiring early due to illness in Australia</vt:lpstr>
      <vt:lpstr>Cost of retiring early due to back pain in Australia</vt:lpstr>
      <vt:lpstr>Diabetes and lost wealth</vt:lpstr>
      <vt:lpstr>Chronic conditions and lost wealth</vt:lpstr>
      <vt:lpstr>Lifetime costs of exiting workforce early due to chronic conditions</vt:lpstr>
      <vt:lpstr>Summary</vt:lpstr>
      <vt:lpstr>Health&amp;WealthMOD</vt:lpstr>
      <vt:lpstr>PowerPoint Presentation</vt:lpstr>
      <vt:lpstr>Health&amp;WealthMOD2030</vt:lpstr>
      <vt:lpstr>Productive life years</vt:lpstr>
      <vt:lpstr>GDP lost</vt:lpstr>
      <vt:lpstr>Projections of cost of retiring early due to illness</vt:lpstr>
      <vt:lpstr>PowerPoint Presentation</vt:lpstr>
      <vt:lpstr>Objective</vt:lpstr>
      <vt:lpstr>Impacts of intervention to prevent diabetes</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UNIS Template</dc:title>
  <dc:creator>PresentationStudio.com</dc:creator>
  <cp:lastModifiedBy>Rupendra Shrestha</cp:lastModifiedBy>
  <cp:revision>826</cp:revision>
  <cp:lastPrinted>2015-08-26T07:44:51Z</cp:lastPrinted>
  <dcterms:created xsi:type="dcterms:W3CDTF">2010-01-29T23:28:42Z</dcterms:created>
  <dcterms:modified xsi:type="dcterms:W3CDTF">2017-04-03T08:20:58Z</dcterms:modified>
</cp:coreProperties>
</file>